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2"/>
  </p:sldMasterIdLst>
  <p:notesMasterIdLst>
    <p:notesMasterId r:id="rId33"/>
  </p:notesMasterIdLst>
  <p:handoutMasterIdLst>
    <p:handoutMasterId r:id="rId34"/>
  </p:handoutMasterIdLst>
  <p:sldIdLst>
    <p:sldId id="264" r:id="rId13"/>
    <p:sldId id="256" r:id="rId14"/>
    <p:sldId id="271" r:id="rId15"/>
    <p:sldId id="265" r:id="rId16"/>
    <p:sldId id="296" r:id="rId17"/>
    <p:sldId id="269" r:id="rId18"/>
    <p:sldId id="267" r:id="rId19"/>
    <p:sldId id="321" r:id="rId20"/>
    <p:sldId id="297" r:id="rId21"/>
    <p:sldId id="305" r:id="rId22"/>
    <p:sldId id="309" r:id="rId23"/>
    <p:sldId id="314" r:id="rId24"/>
    <p:sldId id="319" r:id="rId25"/>
    <p:sldId id="318" r:id="rId26"/>
    <p:sldId id="317" r:id="rId27"/>
    <p:sldId id="316" r:id="rId28"/>
    <p:sldId id="315" r:id="rId29"/>
    <p:sldId id="320" r:id="rId30"/>
    <p:sldId id="298" r:id="rId31"/>
    <p:sldId id="295" r:id="rId32"/>
  </p:sldIdLst>
  <p:sldSz cx="9144000" cy="6858000" type="screen4x3"/>
  <p:notesSz cx="6950075" cy="9236075"/>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A47"/>
    <a:srgbClr val="414042"/>
    <a:srgbClr val="243E91"/>
    <a:srgbClr val="5A5A5A"/>
    <a:srgbClr val="3BA9DF"/>
    <a:srgbClr val="3F3F3F"/>
    <a:srgbClr val="58B947"/>
    <a:srgbClr val="273879"/>
    <a:srgbClr val="154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3987" autoAdjust="0"/>
  </p:normalViewPr>
  <p:slideViewPr>
    <p:cSldViewPr>
      <p:cViewPr varScale="1">
        <p:scale>
          <a:sx n="98" d="100"/>
          <a:sy n="98" d="100"/>
        </p:scale>
        <p:origin x="20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1699" cy="461725"/>
          </a:xfrm>
          <a:prstGeom prst="rect">
            <a:avLst/>
          </a:prstGeom>
        </p:spPr>
        <p:txBody>
          <a:bodyPr vert="horz" lIns="91913" tIns="45956" rIns="91913" bIns="45956" rtlCol="0"/>
          <a:lstStyle>
            <a:lvl1pPr algn="l">
              <a:defRPr sz="1200"/>
            </a:lvl1pPr>
          </a:lstStyle>
          <a:p>
            <a:endParaRPr lang="en-US" dirty="0"/>
          </a:p>
        </p:txBody>
      </p:sp>
      <p:sp>
        <p:nvSpPr>
          <p:cNvPr id="3" name="Date Placeholder 2"/>
          <p:cNvSpPr>
            <a:spLocks noGrp="1"/>
          </p:cNvSpPr>
          <p:nvPr>
            <p:ph type="dt" sz="quarter" idx="1"/>
          </p:nvPr>
        </p:nvSpPr>
        <p:spPr>
          <a:xfrm>
            <a:off x="3936769" y="2"/>
            <a:ext cx="3011699" cy="461725"/>
          </a:xfrm>
          <a:prstGeom prst="rect">
            <a:avLst/>
          </a:prstGeom>
        </p:spPr>
        <p:txBody>
          <a:bodyPr vert="horz" lIns="91913" tIns="45956" rIns="91913" bIns="45956" rtlCol="0"/>
          <a:lstStyle>
            <a:lvl1pPr algn="r">
              <a:defRPr sz="1200"/>
            </a:lvl1pPr>
          </a:lstStyle>
          <a:p>
            <a:fld id="{C548D67A-0933-4C26-A0E0-E7FF456FAB45}" type="datetimeFigureOut">
              <a:rPr lang="en-US" smtClean="0"/>
              <a:t>4/21/2017</a:t>
            </a:fld>
            <a:endParaRPr lang="en-US" dirty="0"/>
          </a:p>
        </p:txBody>
      </p:sp>
      <p:sp>
        <p:nvSpPr>
          <p:cNvPr id="4" name="Footer Placeholder 3"/>
          <p:cNvSpPr>
            <a:spLocks noGrp="1"/>
          </p:cNvSpPr>
          <p:nvPr>
            <p:ph type="ftr" sz="quarter" idx="2"/>
          </p:nvPr>
        </p:nvSpPr>
        <p:spPr>
          <a:xfrm>
            <a:off x="1" y="8772764"/>
            <a:ext cx="3011699" cy="461724"/>
          </a:xfrm>
          <a:prstGeom prst="rect">
            <a:avLst/>
          </a:prstGeom>
        </p:spPr>
        <p:txBody>
          <a:bodyPr vert="horz" lIns="91913" tIns="45956" rIns="91913" bIns="459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764"/>
            <a:ext cx="3011699" cy="461724"/>
          </a:xfrm>
          <a:prstGeom prst="rect">
            <a:avLst/>
          </a:prstGeom>
        </p:spPr>
        <p:txBody>
          <a:bodyPr vert="horz" lIns="91913" tIns="45956" rIns="91913" bIns="45956" rtlCol="0" anchor="b"/>
          <a:lstStyle>
            <a:lvl1pPr algn="r">
              <a:defRPr sz="1200"/>
            </a:lvl1pPr>
          </a:lstStyle>
          <a:p>
            <a:fld id="{85C4D97D-7521-4EFB-9A27-C35312362BBD}" type="slidenum">
              <a:rPr lang="en-US" smtClean="0"/>
              <a:t>‹#›</a:t>
            </a:fld>
            <a:endParaRPr lang="en-US" dirty="0"/>
          </a:p>
        </p:txBody>
      </p:sp>
    </p:spTree>
    <p:extLst>
      <p:ext uri="{BB962C8B-B14F-4D97-AF65-F5344CB8AC3E}">
        <p14:creationId xmlns:p14="http://schemas.microsoft.com/office/powerpoint/2010/main" val="508552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1699" cy="461725"/>
          </a:xfrm>
          <a:prstGeom prst="rect">
            <a:avLst/>
          </a:prstGeom>
        </p:spPr>
        <p:txBody>
          <a:bodyPr vert="horz" lIns="91913" tIns="45956" rIns="91913" bIns="45956" rtlCol="0"/>
          <a:lstStyle>
            <a:lvl1pPr algn="l">
              <a:defRPr sz="1200"/>
            </a:lvl1pPr>
          </a:lstStyle>
          <a:p>
            <a:endParaRPr lang="en-US" dirty="0"/>
          </a:p>
        </p:txBody>
      </p:sp>
      <p:sp>
        <p:nvSpPr>
          <p:cNvPr id="3" name="Date Placeholder 2"/>
          <p:cNvSpPr>
            <a:spLocks noGrp="1"/>
          </p:cNvSpPr>
          <p:nvPr>
            <p:ph type="dt" idx="1"/>
          </p:nvPr>
        </p:nvSpPr>
        <p:spPr>
          <a:xfrm>
            <a:off x="3936769" y="2"/>
            <a:ext cx="3011699" cy="461725"/>
          </a:xfrm>
          <a:prstGeom prst="rect">
            <a:avLst/>
          </a:prstGeom>
        </p:spPr>
        <p:txBody>
          <a:bodyPr vert="horz" lIns="91913" tIns="45956" rIns="91913" bIns="45956" rtlCol="0"/>
          <a:lstStyle>
            <a:lvl1pPr algn="r">
              <a:defRPr sz="1200"/>
            </a:lvl1pPr>
          </a:lstStyle>
          <a:p>
            <a:fld id="{FFAECA9F-D574-4D0E-87FE-756EEF80C52C}" type="datetimeFigureOut">
              <a:rPr lang="en-US" smtClean="0"/>
              <a:t>4/21/2017</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1913" tIns="45956" rIns="91913" bIns="45956" rtlCol="0" anchor="ctr"/>
          <a:lstStyle/>
          <a:p>
            <a:endParaRPr lang="en-US" dirty="0"/>
          </a:p>
        </p:txBody>
      </p:sp>
      <p:sp>
        <p:nvSpPr>
          <p:cNvPr id="5" name="Notes Placeholder 4"/>
          <p:cNvSpPr>
            <a:spLocks noGrp="1"/>
          </p:cNvSpPr>
          <p:nvPr>
            <p:ph type="body" sz="quarter" idx="3"/>
          </p:nvPr>
        </p:nvSpPr>
        <p:spPr>
          <a:xfrm>
            <a:off x="695008" y="4387178"/>
            <a:ext cx="5560060" cy="4155519"/>
          </a:xfrm>
          <a:prstGeom prst="rect">
            <a:avLst/>
          </a:prstGeom>
        </p:spPr>
        <p:txBody>
          <a:bodyPr vert="horz" lIns="91913" tIns="45956" rIns="91913" bIns="459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764"/>
            <a:ext cx="3011699" cy="461724"/>
          </a:xfrm>
          <a:prstGeom prst="rect">
            <a:avLst/>
          </a:prstGeom>
        </p:spPr>
        <p:txBody>
          <a:bodyPr vert="horz" lIns="91913" tIns="45956" rIns="91913" bIns="459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764"/>
            <a:ext cx="3011699" cy="461724"/>
          </a:xfrm>
          <a:prstGeom prst="rect">
            <a:avLst/>
          </a:prstGeom>
        </p:spPr>
        <p:txBody>
          <a:bodyPr vert="horz" lIns="91913" tIns="45956" rIns="91913" bIns="45956" rtlCol="0" anchor="b"/>
          <a:lstStyle>
            <a:lvl1pPr algn="r">
              <a:defRPr sz="1200"/>
            </a:lvl1pPr>
          </a:lstStyle>
          <a:p>
            <a:fld id="{F0B38827-7E71-4B49-A161-E16891E213C4}" type="slidenum">
              <a:rPr lang="en-US" smtClean="0"/>
              <a:t>‹#›</a:t>
            </a:fld>
            <a:endParaRPr lang="en-US" dirty="0"/>
          </a:p>
        </p:txBody>
      </p:sp>
    </p:spTree>
    <p:extLst>
      <p:ext uri="{BB962C8B-B14F-4D97-AF65-F5344CB8AC3E}">
        <p14:creationId xmlns:p14="http://schemas.microsoft.com/office/powerpoint/2010/main" val="144634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dirty="0"/>
          </a:p>
        </p:txBody>
      </p:sp>
      <p:sp>
        <p:nvSpPr>
          <p:cNvPr id="21508" name="Slide Number Placeholder 3"/>
          <p:cNvSpPr>
            <a:spLocks noGrp="1"/>
          </p:cNvSpPr>
          <p:nvPr>
            <p:ph type="sldNum" sz="quarter" idx="5"/>
          </p:nvPr>
        </p:nvSpPr>
        <p:spPr>
          <a:noFill/>
        </p:spPr>
        <p:txBody>
          <a:bodyPr/>
          <a:lstStyle>
            <a:lvl1pPr defTabSz="926558" eaLnBrk="0" hangingPunct="0">
              <a:spcBef>
                <a:spcPct val="30000"/>
              </a:spcBef>
              <a:defRPr sz="1200">
                <a:solidFill>
                  <a:schemeClr val="tx1"/>
                </a:solidFill>
                <a:latin typeface="Arial" charset="0"/>
                <a:cs typeface="Arial" charset="0"/>
              </a:defRPr>
            </a:lvl1pPr>
            <a:lvl2pPr marL="731246" indent="-281249" defTabSz="926558" eaLnBrk="0" hangingPunct="0">
              <a:spcBef>
                <a:spcPct val="30000"/>
              </a:spcBef>
              <a:defRPr sz="1200">
                <a:solidFill>
                  <a:schemeClr val="tx1"/>
                </a:solidFill>
                <a:latin typeface="Arial" charset="0"/>
                <a:cs typeface="Arial" charset="0"/>
              </a:defRPr>
            </a:lvl2pPr>
            <a:lvl3pPr marL="1124995" indent="-224999" defTabSz="926558" eaLnBrk="0" hangingPunct="0">
              <a:spcBef>
                <a:spcPct val="30000"/>
              </a:spcBef>
              <a:defRPr sz="1200">
                <a:solidFill>
                  <a:schemeClr val="tx1"/>
                </a:solidFill>
                <a:latin typeface="Arial" charset="0"/>
                <a:cs typeface="Arial" charset="0"/>
              </a:defRPr>
            </a:lvl3pPr>
            <a:lvl4pPr marL="1574992" indent="-224999" defTabSz="926558" eaLnBrk="0" hangingPunct="0">
              <a:spcBef>
                <a:spcPct val="30000"/>
              </a:spcBef>
              <a:defRPr sz="1200">
                <a:solidFill>
                  <a:schemeClr val="tx1"/>
                </a:solidFill>
                <a:latin typeface="Arial" charset="0"/>
                <a:cs typeface="Arial" charset="0"/>
              </a:defRPr>
            </a:lvl4pPr>
            <a:lvl5pPr marL="2024989" indent="-224999" defTabSz="926558" eaLnBrk="0" hangingPunct="0">
              <a:spcBef>
                <a:spcPct val="30000"/>
              </a:spcBef>
              <a:defRPr sz="1200">
                <a:solidFill>
                  <a:schemeClr val="tx1"/>
                </a:solidFill>
                <a:latin typeface="Arial" charset="0"/>
                <a:cs typeface="Arial" charset="0"/>
              </a:defRPr>
            </a:lvl5pPr>
            <a:lvl6pPr marL="2474989" indent="-224999" defTabSz="926558" eaLnBrk="0" fontAlgn="base" hangingPunct="0">
              <a:spcBef>
                <a:spcPct val="30000"/>
              </a:spcBef>
              <a:spcAft>
                <a:spcPct val="0"/>
              </a:spcAft>
              <a:defRPr sz="1200">
                <a:solidFill>
                  <a:schemeClr val="tx1"/>
                </a:solidFill>
                <a:latin typeface="Arial" charset="0"/>
                <a:cs typeface="Arial" charset="0"/>
              </a:defRPr>
            </a:lvl6pPr>
            <a:lvl7pPr marL="2924986" indent="-224999" defTabSz="926558" eaLnBrk="0" fontAlgn="base" hangingPunct="0">
              <a:spcBef>
                <a:spcPct val="30000"/>
              </a:spcBef>
              <a:spcAft>
                <a:spcPct val="0"/>
              </a:spcAft>
              <a:defRPr sz="1200">
                <a:solidFill>
                  <a:schemeClr val="tx1"/>
                </a:solidFill>
                <a:latin typeface="Arial" charset="0"/>
                <a:cs typeface="Arial" charset="0"/>
              </a:defRPr>
            </a:lvl7pPr>
            <a:lvl8pPr marL="3374983" indent="-224999" defTabSz="926558" eaLnBrk="0" fontAlgn="base" hangingPunct="0">
              <a:spcBef>
                <a:spcPct val="30000"/>
              </a:spcBef>
              <a:spcAft>
                <a:spcPct val="0"/>
              </a:spcAft>
              <a:defRPr sz="1200">
                <a:solidFill>
                  <a:schemeClr val="tx1"/>
                </a:solidFill>
                <a:latin typeface="Arial" charset="0"/>
                <a:cs typeface="Arial" charset="0"/>
              </a:defRPr>
            </a:lvl8pPr>
            <a:lvl9pPr marL="3824981" indent="-224999" defTabSz="92655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732A941-51EB-46C8-82CD-49E969A2003E}"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274474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F0B38827-7E71-4B49-A161-E16891E213C4}" type="slidenum">
              <a:rPr lang="en-US" smtClean="0"/>
              <a:t>10</a:t>
            </a:fld>
            <a:endParaRPr lang="en-US" dirty="0"/>
          </a:p>
        </p:txBody>
      </p:sp>
    </p:spTree>
    <p:extLst>
      <p:ext uri="{BB962C8B-B14F-4D97-AF65-F5344CB8AC3E}">
        <p14:creationId xmlns:p14="http://schemas.microsoft.com/office/powerpoint/2010/main" val="251247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F0B38827-7E71-4B49-A161-E16891E213C4}" type="slidenum">
              <a:rPr lang="en-US" smtClean="0"/>
              <a:t>11</a:t>
            </a:fld>
            <a:endParaRPr lang="en-US" dirty="0"/>
          </a:p>
        </p:txBody>
      </p:sp>
    </p:spTree>
    <p:extLst>
      <p:ext uri="{BB962C8B-B14F-4D97-AF65-F5344CB8AC3E}">
        <p14:creationId xmlns:p14="http://schemas.microsoft.com/office/powerpoint/2010/main" val="237041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F0B38827-7E71-4B49-A161-E16891E213C4}" type="slidenum">
              <a:rPr lang="en-US" smtClean="0"/>
              <a:t>12</a:t>
            </a:fld>
            <a:endParaRPr lang="en-US" dirty="0"/>
          </a:p>
        </p:txBody>
      </p:sp>
    </p:spTree>
    <p:extLst>
      <p:ext uri="{BB962C8B-B14F-4D97-AF65-F5344CB8AC3E}">
        <p14:creationId xmlns:p14="http://schemas.microsoft.com/office/powerpoint/2010/main" val="138038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F0B38827-7E71-4B49-A161-E16891E213C4}" type="slidenum">
              <a:rPr lang="en-US" smtClean="0"/>
              <a:t>13</a:t>
            </a:fld>
            <a:endParaRPr lang="en-US" dirty="0"/>
          </a:p>
        </p:txBody>
      </p:sp>
    </p:spTree>
    <p:extLst>
      <p:ext uri="{BB962C8B-B14F-4D97-AF65-F5344CB8AC3E}">
        <p14:creationId xmlns:p14="http://schemas.microsoft.com/office/powerpoint/2010/main" val="3011690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F0B38827-7E71-4B49-A161-E16891E213C4}" type="slidenum">
              <a:rPr lang="en-US" smtClean="0"/>
              <a:t>14</a:t>
            </a:fld>
            <a:endParaRPr lang="en-US" dirty="0"/>
          </a:p>
        </p:txBody>
      </p:sp>
    </p:spTree>
    <p:extLst>
      <p:ext uri="{BB962C8B-B14F-4D97-AF65-F5344CB8AC3E}">
        <p14:creationId xmlns:p14="http://schemas.microsoft.com/office/powerpoint/2010/main" val="80937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1">
              <a:defRPr/>
            </a:pPr>
            <a:endParaRPr lang="en-US" dirty="0"/>
          </a:p>
        </p:txBody>
      </p:sp>
      <p:sp>
        <p:nvSpPr>
          <p:cNvPr id="4" name="Slide Number Placeholder 3"/>
          <p:cNvSpPr>
            <a:spLocks noGrp="1"/>
          </p:cNvSpPr>
          <p:nvPr>
            <p:ph type="sldNum" sz="quarter" idx="10"/>
          </p:nvPr>
        </p:nvSpPr>
        <p:spPr/>
        <p:txBody>
          <a:bodyPr/>
          <a:lstStyle/>
          <a:p>
            <a:fld id="{F0B38827-7E71-4B49-A161-E16891E213C4}" type="slidenum">
              <a:rPr lang="en-US" smtClean="0"/>
              <a:t>15</a:t>
            </a:fld>
            <a:endParaRPr lang="en-US" dirty="0"/>
          </a:p>
        </p:txBody>
      </p:sp>
    </p:spTree>
    <p:extLst>
      <p:ext uri="{BB962C8B-B14F-4D97-AF65-F5344CB8AC3E}">
        <p14:creationId xmlns:p14="http://schemas.microsoft.com/office/powerpoint/2010/main" val="1819926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F0B38827-7E71-4B49-A161-E16891E213C4}" type="slidenum">
              <a:rPr lang="en-US" smtClean="0"/>
              <a:t>16</a:t>
            </a:fld>
            <a:endParaRPr lang="en-US" dirty="0"/>
          </a:p>
        </p:txBody>
      </p:sp>
    </p:spTree>
    <p:extLst>
      <p:ext uri="{BB962C8B-B14F-4D97-AF65-F5344CB8AC3E}">
        <p14:creationId xmlns:p14="http://schemas.microsoft.com/office/powerpoint/2010/main" val="1824734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F0B38827-7E71-4B49-A161-E16891E213C4}" type="slidenum">
              <a:rPr lang="en-US" smtClean="0"/>
              <a:t>17</a:t>
            </a:fld>
            <a:endParaRPr lang="en-US" dirty="0"/>
          </a:p>
        </p:txBody>
      </p:sp>
    </p:spTree>
    <p:extLst>
      <p:ext uri="{BB962C8B-B14F-4D97-AF65-F5344CB8AC3E}">
        <p14:creationId xmlns:p14="http://schemas.microsoft.com/office/powerpoint/2010/main" val="1903705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F0B38827-7E71-4B49-A161-E16891E213C4}" type="slidenum">
              <a:rPr lang="en-US" smtClean="0"/>
              <a:t>18</a:t>
            </a:fld>
            <a:endParaRPr lang="en-US" dirty="0"/>
          </a:p>
        </p:txBody>
      </p:sp>
    </p:spTree>
    <p:extLst>
      <p:ext uri="{BB962C8B-B14F-4D97-AF65-F5344CB8AC3E}">
        <p14:creationId xmlns:p14="http://schemas.microsoft.com/office/powerpoint/2010/main" val="1568801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F0B38827-7E71-4B49-A161-E16891E213C4}" type="slidenum">
              <a:rPr lang="en-US" smtClean="0"/>
              <a:t>19</a:t>
            </a:fld>
            <a:endParaRPr lang="en-US" dirty="0"/>
          </a:p>
        </p:txBody>
      </p:sp>
    </p:spTree>
    <p:extLst>
      <p:ext uri="{BB962C8B-B14F-4D97-AF65-F5344CB8AC3E}">
        <p14:creationId xmlns:p14="http://schemas.microsoft.com/office/powerpoint/2010/main" val="260265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38827-7E71-4B49-A161-E16891E213C4}" type="slidenum">
              <a:rPr lang="en-US" smtClean="0"/>
              <a:t>2</a:t>
            </a:fld>
            <a:endParaRPr lang="en-US" dirty="0"/>
          </a:p>
        </p:txBody>
      </p:sp>
    </p:spTree>
    <p:extLst>
      <p:ext uri="{BB962C8B-B14F-4D97-AF65-F5344CB8AC3E}">
        <p14:creationId xmlns:p14="http://schemas.microsoft.com/office/powerpoint/2010/main" val="2920757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38827-7E71-4B49-A161-E16891E213C4}" type="slidenum">
              <a:rPr lang="en-US" smtClean="0"/>
              <a:t>20</a:t>
            </a:fld>
            <a:endParaRPr lang="en-US" dirty="0"/>
          </a:p>
        </p:txBody>
      </p:sp>
    </p:spTree>
    <p:extLst>
      <p:ext uri="{BB962C8B-B14F-4D97-AF65-F5344CB8AC3E}">
        <p14:creationId xmlns:p14="http://schemas.microsoft.com/office/powerpoint/2010/main" val="310579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38827-7E71-4B49-A161-E16891E213C4}" type="slidenum">
              <a:rPr lang="en-US" smtClean="0"/>
              <a:t>3</a:t>
            </a:fld>
            <a:endParaRPr lang="en-US" dirty="0"/>
          </a:p>
        </p:txBody>
      </p:sp>
    </p:spTree>
    <p:extLst>
      <p:ext uri="{BB962C8B-B14F-4D97-AF65-F5344CB8AC3E}">
        <p14:creationId xmlns:p14="http://schemas.microsoft.com/office/powerpoint/2010/main" val="159802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38827-7E71-4B49-A161-E16891E213C4}" type="slidenum">
              <a:rPr lang="en-US" smtClean="0"/>
              <a:t>4</a:t>
            </a:fld>
            <a:endParaRPr lang="en-US" dirty="0"/>
          </a:p>
        </p:txBody>
      </p:sp>
    </p:spTree>
    <p:extLst>
      <p:ext uri="{BB962C8B-B14F-4D97-AF65-F5344CB8AC3E}">
        <p14:creationId xmlns:p14="http://schemas.microsoft.com/office/powerpoint/2010/main" val="374679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38827-7E71-4B49-A161-E16891E213C4}" type="slidenum">
              <a:rPr lang="en-US" smtClean="0"/>
              <a:t>5</a:t>
            </a:fld>
            <a:endParaRPr lang="en-US" dirty="0"/>
          </a:p>
        </p:txBody>
      </p:sp>
    </p:spTree>
    <p:extLst>
      <p:ext uri="{BB962C8B-B14F-4D97-AF65-F5344CB8AC3E}">
        <p14:creationId xmlns:p14="http://schemas.microsoft.com/office/powerpoint/2010/main" val="3652989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0B38827-7E71-4B49-A161-E16891E213C4}" type="slidenum">
              <a:rPr lang="en-US" smtClean="0"/>
              <a:t>6</a:t>
            </a:fld>
            <a:endParaRPr lang="en-US" dirty="0"/>
          </a:p>
        </p:txBody>
      </p:sp>
    </p:spTree>
    <p:extLst>
      <p:ext uri="{BB962C8B-B14F-4D97-AF65-F5344CB8AC3E}">
        <p14:creationId xmlns:p14="http://schemas.microsoft.com/office/powerpoint/2010/main" val="263200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0B38827-7E71-4B49-A161-E16891E213C4}" type="slidenum">
              <a:rPr lang="en-US" smtClean="0"/>
              <a:t>7</a:t>
            </a:fld>
            <a:endParaRPr lang="en-US" dirty="0"/>
          </a:p>
        </p:txBody>
      </p:sp>
    </p:spTree>
    <p:extLst>
      <p:ext uri="{BB962C8B-B14F-4D97-AF65-F5344CB8AC3E}">
        <p14:creationId xmlns:p14="http://schemas.microsoft.com/office/powerpoint/2010/main" val="37356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0B38827-7E71-4B49-A161-E16891E213C4}" type="slidenum">
              <a:rPr lang="en-US" smtClean="0"/>
              <a:t>8</a:t>
            </a:fld>
            <a:endParaRPr lang="en-US" dirty="0"/>
          </a:p>
        </p:txBody>
      </p:sp>
    </p:spTree>
    <p:extLst>
      <p:ext uri="{BB962C8B-B14F-4D97-AF65-F5344CB8AC3E}">
        <p14:creationId xmlns:p14="http://schemas.microsoft.com/office/powerpoint/2010/main" val="258134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0B38827-7E71-4B49-A161-E16891E213C4}" type="slidenum">
              <a:rPr lang="en-US" smtClean="0"/>
              <a:t>9</a:t>
            </a:fld>
            <a:endParaRPr lang="en-US" dirty="0"/>
          </a:p>
        </p:txBody>
      </p:sp>
    </p:spTree>
    <p:extLst>
      <p:ext uri="{BB962C8B-B14F-4D97-AF65-F5344CB8AC3E}">
        <p14:creationId xmlns:p14="http://schemas.microsoft.com/office/powerpoint/2010/main" val="346753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3587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296610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2086928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70216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361823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210921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338247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112903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17362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332786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167093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6F0E40-1490-4F5E-9E44-705EEBF89BA4}" type="datetimeFigureOut">
              <a:rPr lang="en-US" smtClean="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870D4-C5E7-468A-B2A7-DCF7E3A665D6}" type="slidenum">
              <a:rPr lang="en-US" smtClean="0"/>
              <a:t>‹#›</a:t>
            </a:fld>
            <a:endParaRPr lang="en-US" dirty="0"/>
          </a:p>
        </p:txBody>
      </p:sp>
    </p:spTree>
    <p:extLst>
      <p:ext uri="{BB962C8B-B14F-4D97-AF65-F5344CB8AC3E}">
        <p14:creationId xmlns:p14="http://schemas.microsoft.com/office/powerpoint/2010/main" val="51850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F0E40-1490-4F5E-9E44-705EEBF89BA4}" type="datetimeFigureOut">
              <a:rPr lang="en-US" smtClean="0"/>
              <a:t>4/21/2017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870D4-C5E7-468A-B2A7-DCF7E3A665D6}" type="slidenum">
              <a:rPr lang="en-US" smtClean="0"/>
              <a:t>‹#›</a:t>
            </a:fld>
            <a:endParaRPr lang="en-US" dirty="0"/>
          </a:p>
        </p:txBody>
      </p:sp>
    </p:spTree>
    <p:extLst>
      <p:ext uri="{BB962C8B-B14F-4D97-AF65-F5344CB8AC3E}">
        <p14:creationId xmlns:p14="http://schemas.microsoft.com/office/powerpoint/2010/main" val="35684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6.jpe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6.jpe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6.jpe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jpe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6.jpe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6.jpe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6467" t="21128" r="35852" b="4444"/>
          <a:stretch/>
        </p:blipFill>
        <p:spPr>
          <a:xfrm>
            <a:off x="5105401" y="0"/>
            <a:ext cx="4038599" cy="5104264"/>
          </a:xfrm>
          <a:prstGeom prst="rect">
            <a:avLst/>
          </a:prstGeom>
        </p:spPr>
      </p:pic>
      <p:pic>
        <p:nvPicPr>
          <p:cNvPr id="5" name="Picture 4"/>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135018" y="5844167"/>
            <a:ext cx="3138492" cy="861433"/>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7111"/>
          <a:stretch/>
        </p:blipFill>
        <p:spPr>
          <a:xfrm>
            <a:off x="-14288" y="3593416"/>
            <a:ext cx="7295372" cy="1969184"/>
          </a:xfrm>
          <a:prstGeom prst="rect">
            <a:avLst/>
          </a:prstGeom>
        </p:spPr>
      </p:pic>
    </p:spTree>
    <p:custDataLst>
      <p:tags r:id="rId1"/>
    </p:custDataLst>
    <p:extLst>
      <p:ext uri="{BB962C8B-B14F-4D97-AF65-F5344CB8AC3E}">
        <p14:creationId xmlns:p14="http://schemas.microsoft.com/office/powerpoint/2010/main" val="276187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456"/>
            <a:ext cx="8915400" cy="1325563"/>
          </a:xfrm>
        </p:spPr>
        <p:txBody>
          <a:bodyPr>
            <a:noAutofit/>
          </a:bodyPr>
          <a:lstStyle/>
          <a:p>
            <a:pPr algn="l"/>
            <a:r>
              <a:rPr lang="en-US" sz="2800" b="1" dirty="0">
                <a:solidFill>
                  <a:srgbClr val="243E91"/>
                </a:solidFill>
                <a:latin typeface="Segoe UI" panose="020B0502040204020203" pitchFamily="34" charset="0"/>
                <a:ea typeface="Segoe UI" panose="020B0502040204020203" pitchFamily="34" charset="0"/>
                <a:cs typeface="Segoe UI" panose="020B0502040204020203" pitchFamily="34" charset="0"/>
              </a:rPr>
              <a:t>Phase II</a:t>
            </a:r>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
            </a:r>
            <a:b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br>
            <a:r>
              <a:rPr lang="en-US" sz="4000" b="1" dirty="0">
                <a:solidFill>
                  <a:srgbClr val="243E91"/>
                </a:solidFill>
                <a:latin typeface="Segoe UI" panose="020B0502040204020203" pitchFamily="34" charset="0"/>
                <a:ea typeface="Segoe UI" panose="020B0502040204020203" pitchFamily="34" charset="0"/>
                <a:cs typeface="Segoe UI" panose="020B0502040204020203" pitchFamily="34" charset="0"/>
              </a:rPr>
              <a:t>Policy Recommendations</a:t>
            </a:r>
          </a:p>
        </p:txBody>
      </p:sp>
      <p:sp>
        <p:nvSpPr>
          <p:cNvPr id="3" name="Content Placeholder 2"/>
          <p:cNvSpPr>
            <a:spLocks noGrp="1"/>
          </p:cNvSpPr>
          <p:nvPr>
            <p:ph idx="1"/>
          </p:nvPr>
        </p:nvSpPr>
        <p:spPr>
          <a:xfrm>
            <a:off x="457200" y="1795856"/>
            <a:ext cx="8305800" cy="4168260"/>
          </a:xfrm>
        </p:spPr>
        <p:txBody>
          <a:bodyPr numCol="2">
            <a:noAutofit/>
          </a:bodyPr>
          <a:lstStyle/>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Integrated Resource Planning and Opt Out Study</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Natural Gas Infrastructure </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Economic Development </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Bldg Energy Labeling, Appliance Stds, and IECC Codes</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On-Bill Financing Options and Public Benefit Fund and Funding/Tax Credits</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EJ Task Force: Assessments, ROW Maintenance, Advisory Panel</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EE in Rental and Public Housing</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Nuclear Relicensing/Renewals</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Residential Energy Storage</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Decommissioning Solar Farms, Best Practices, and PV Penetration Study</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Acceptable Waste-to-Energy and Biofuels</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Nodes: Alternative Fuel Infrastructure</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Complete Streets/Planning, Transit,  and Connectivity</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Lead by Example: State Targets </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Centers for Applied R&amp;D</a:t>
            </a:r>
          </a:p>
          <a:p>
            <a:pPr>
              <a:spcAft>
                <a:spcPts val="800"/>
              </a:spcAft>
            </a:pPr>
            <a:r>
              <a:rPr lang="en-US" sz="1600" dirty="0">
                <a:latin typeface="Segoe UI" panose="020B0502040204020203" pitchFamily="34" charset="0"/>
                <a:ea typeface="Segoe UI" panose="020B0502040204020203" pitchFamily="34" charset="0"/>
                <a:cs typeface="Segoe UI" panose="020B0502040204020203" pitchFamily="34" charset="0"/>
              </a:rPr>
              <a:t>Regulatory Framework</a:t>
            </a:r>
          </a:p>
        </p:txBody>
      </p:sp>
      <p:sp>
        <p:nvSpPr>
          <p:cNvPr id="18"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dirty="0">
                <a:solidFill>
                  <a:schemeClr val="bg1"/>
                </a:solidFill>
                <a:latin typeface="Arial" panose="020B0604020202020204" pitchFamily="34" charset="0"/>
                <a:cs typeface="Arial" panose="020B0604020202020204" pitchFamily="34" charset="0"/>
              </a:rPr>
              <a:t>PREPARED BY: OFFICE OF REGULATORY STAFF // </a:t>
            </a:r>
            <a:r>
              <a:rPr lang="en-US" sz="1050" b="1" dirty="0">
                <a:solidFill>
                  <a:schemeClr val="bg1"/>
                </a:solidFill>
                <a:latin typeface="Arial" panose="020B0604020202020204" pitchFamily="34" charset="0"/>
                <a:cs typeface="Arial" panose="020B0604020202020204" pitchFamily="34" charset="0"/>
              </a:rPr>
              <a:t>SOUTH CAROLINA STATE ENERGY PLAN</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7938"/>
          <a:stretch/>
        </p:blipFill>
        <p:spPr>
          <a:xfrm>
            <a:off x="8352114" y="6271276"/>
            <a:ext cx="725619" cy="565618"/>
          </a:xfrm>
          <a:prstGeom prst="rect">
            <a:avLst/>
          </a:prstGeom>
        </p:spPr>
      </p:pic>
      <p:sp>
        <p:nvSpPr>
          <p:cNvPr id="9" name="Rectangle 8"/>
          <p:cNvSpPr/>
          <p:nvPr/>
        </p:nvSpPr>
        <p:spPr>
          <a:xfrm>
            <a:off x="-10886"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 name="Rectangle 9"/>
          <p:cNvSpPr/>
          <p:nvPr/>
        </p:nvSpPr>
        <p:spPr>
          <a:xfrm>
            <a:off x="8523514" y="6313674"/>
            <a:ext cx="385042"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9</a:t>
            </a:r>
            <a:endParaRPr lang="en-US" sz="2800" b="1" dirty="0">
              <a:solidFill>
                <a:srgbClr val="5A5A5A"/>
              </a:solidFill>
              <a:latin typeface="Arial" panose="020B0604020202020204" pitchFamily="34" charset="0"/>
              <a:cs typeface="Arial" panose="020B0604020202020204" pitchFamily="34" charset="0"/>
            </a:endParaRPr>
          </a:p>
        </p:txBody>
      </p:sp>
      <p:sp>
        <p:nvSpPr>
          <p:cNvPr id="11" name="Title 5"/>
          <p:cNvSpPr txBox="1">
            <a:spLocks/>
          </p:cNvSpPr>
          <p:nvPr/>
        </p:nvSpPr>
        <p:spPr>
          <a:xfrm>
            <a:off x="217714"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Tree>
    <p:custDataLst>
      <p:tags r:id="rId1"/>
    </p:custDataLst>
    <p:extLst>
      <p:ext uri="{BB962C8B-B14F-4D97-AF65-F5344CB8AC3E}">
        <p14:creationId xmlns:p14="http://schemas.microsoft.com/office/powerpoint/2010/main" val="416033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226218"/>
            <a:ext cx="7277309" cy="1325563"/>
          </a:xfrm>
        </p:spPr>
        <p:txBody>
          <a:bodyPr>
            <a:normAutofit fontScale="90000"/>
          </a:bodyPr>
          <a:lstStyle/>
          <a:p>
            <a:pPr algn="l"/>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Integrated Resource Planning</a:t>
            </a:r>
          </a:p>
        </p:txBody>
      </p:sp>
      <p:sp>
        <p:nvSpPr>
          <p:cNvPr id="3" name="Content Placeholder 2"/>
          <p:cNvSpPr>
            <a:spLocks noGrp="1"/>
          </p:cNvSpPr>
          <p:nvPr>
            <p:ph idx="1"/>
          </p:nvPr>
        </p:nvSpPr>
        <p:spPr>
          <a:xfrm>
            <a:off x="533400" y="2209800"/>
            <a:ext cx="8229600" cy="3309003"/>
          </a:xfrm>
        </p:spPr>
        <p:txBody>
          <a:bodyPr>
            <a:noAutofit/>
          </a:bodyPr>
          <a:lstStyle/>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Challenge: </a:t>
            </a:r>
            <a:r>
              <a:rPr lang="en-US" sz="2400" dirty="0">
                <a:solidFill>
                  <a:schemeClr val="tx1">
                    <a:lumMod val="75000"/>
                    <a:lumOff val="25000"/>
                  </a:schemeClr>
                </a:solidFill>
                <a:latin typeface="Segoe UI" panose="020B0502040204020203" pitchFamily="34" charset="0"/>
                <a:cs typeface="Segoe UI" panose="020B0502040204020203" pitchFamily="34" charset="0"/>
              </a:rPr>
              <a:t>Ensure that electric utility Integrated Resource Plans clearly demonstrate and reflect access to energy supplies at the lowest practical environmental and economic cost and demand-side options are pursued wherever economically and environmentally practical.</a:t>
            </a:r>
          </a:p>
          <a:p>
            <a:pPr marL="0" indent="0">
              <a:buNone/>
            </a:pPr>
            <a:endParaRPr lang="en-US" sz="2400" dirty="0">
              <a:solidFill>
                <a:schemeClr val="tx1">
                  <a:lumMod val="75000"/>
                  <a:lumOff val="25000"/>
                </a:schemeClr>
              </a:solidFill>
              <a:latin typeface="Segoe UI" panose="020B0502040204020203" pitchFamily="34" charset="0"/>
              <a:cs typeface="Segoe UI" panose="020B0502040204020203" pitchFamily="34" charset="0"/>
            </a:endParaRPr>
          </a:p>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Approach: </a:t>
            </a:r>
            <a:r>
              <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Study Committee to examine cost/benefit that can be achieved by various changes to the process</a:t>
            </a:r>
          </a:p>
          <a:p>
            <a:endParaRPr lang="en-US" sz="2300" b="1" dirty="0">
              <a:solidFill>
                <a:srgbClr val="58B947"/>
              </a:solidFill>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2200" dirty="0">
              <a:latin typeface="Segoe UI Light" panose="020B0502040204020203" pitchFamily="34" charset="0"/>
              <a:cs typeface="Arial" panose="020B0604020202020204" pitchFamily="34" charset="0"/>
            </a:endParaRPr>
          </a:p>
        </p:txBody>
      </p:sp>
      <p:sp>
        <p:nvSpPr>
          <p:cNvPr id="13"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dirty="0">
                <a:solidFill>
                  <a:schemeClr val="bg1"/>
                </a:solidFill>
                <a:latin typeface="Arial" panose="020B0604020202020204" pitchFamily="34" charset="0"/>
                <a:cs typeface="Arial" panose="020B0604020202020204" pitchFamily="34" charset="0"/>
              </a:rPr>
              <a:t>PREPARED BY: OFFICE OF REGULATORY STAFF // </a:t>
            </a:r>
            <a:r>
              <a:rPr lang="en-US" sz="1050" b="1" dirty="0">
                <a:solidFill>
                  <a:schemeClr val="bg1"/>
                </a:solidFill>
                <a:latin typeface="Arial" panose="020B0604020202020204" pitchFamily="34" charset="0"/>
                <a:cs typeface="Arial" panose="020B0604020202020204" pitchFamily="34" charset="0"/>
              </a:rPr>
              <a:t>SOUTH CAROLINA STATE ENERGY PLAN</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1951"/>
          <a:stretch/>
        </p:blipFill>
        <p:spPr>
          <a:xfrm>
            <a:off x="25400" y="26185"/>
            <a:ext cx="1549469" cy="1726415"/>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65177" y="6279729"/>
            <a:ext cx="725619" cy="565618"/>
          </a:xfrm>
          <a:prstGeom prst="rect">
            <a:avLst/>
          </a:prstGeom>
        </p:spPr>
      </p:pic>
      <p:sp>
        <p:nvSpPr>
          <p:cNvPr id="10" name="Rectangle 9"/>
          <p:cNvSpPr/>
          <p:nvPr/>
        </p:nvSpPr>
        <p:spPr>
          <a:xfrm>
            <a:off x="2177" y="6333053"/>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7" name="Title 5"/>
          <p:cNvSpPr txBox="1">
            <a:spLocks/>
          </p:cNvSpPr>
          <p:nvPr/>
        </p:nvSpPr>
        <p:spPr>
          <a:xfrm>
            <a:off x="230777" y="6012237"/>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
        <p:nvSpPr>
          <p:cNvPr id="22" name="Rectangle 21"/>
          <p:cNvSpPr/>
          <p:nvPr/>
        </p:nvSpPr>
        <p:spPr>
          <a:xfrm>
            <a:off x="8433100" y="6313674"/>
            <a:ext cx="585417"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10</a:t>
            </a:r>
            <a:endParaRPr lang="en-US" sz="2800" b="1" dirty="0">
              <a:solidFill>
                <a:srgbClr val="5A5A5A"/>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59744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745" y="226218"/>
            <a:ext cx="6611935" cy="1325563"/>
          </a:xfrm>
        </p:spPr>
        <p:txBody>
          <a:bodyPr>
            <a:normAutofit fontScale="90000"/>
          </a:bodyPr>
          <a:lstStyle/>
          <a:p>
            <a:pPr algn="l"/>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Natural Gas Infrastructure</a:t>
            </a:r>
          </a:p>
        </p:txBody>
      </p:sp>
      <p:sp>
        <p:nvSpPr>
          <p:cNvPr id="3" name="Content Placeholder 2"/>
          <p:cNvSpPr>
            <a:spLocks noGrp="1"/>
          </p:cNvSpPr>
          <p:nvPr>
            <p:ph idx="1"/>
          </p:nvPr>
        </p:nvSpPr>
        <p:spPr>
          <a:xfrm>
            <a:off x="724809" y="1872597"/>
            <a:ext cx="8001000" cy="3710931"/>
          </a:xfrm>
        </p:spPr>
        <p:txBody>
          <a:bodyPr>
            <a:noAutofit/>
          </a:bodyPr>
          <a:lstStyle/>
          <a:p>
            <a:endPar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Challenge: </a:t>
            </a:r>
            <a:r>
              <a:rPr lang="en-US" sz="2400" dirty="0">
                <a:solidFill>
                  <a:schemeClr val="tx1">
                    <a:lumMod val="75000"/>
                    <a:lumOff val="25000"/>
                  </a:schemeClr>
                </a:solidFill>
                <a:latin typeface="Segoe UI" panose="020B0502040204020203" pitchFamily="34" charset="0"/>
                <a:cs typeface="Segoe UI" panose="020B0502040204020203" pitchFamily="34" charset="0"/>
              </a:rPr>
              <a:t>Ensure that natural gas is a viable energy option for residential, commercial, industrial, and power generation customers across South Carolina and enable the state to continue to attract economic development prospects.</a:t>
            </a:r>
          </a:p>
          <a:p>
            <a:pPr marL="0" indent="0">
              <a:buNone/>
            </a:pPr>
            <a:endPar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Approach: </a:t>
            </a:r>
            <a:r>
              <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Study Committee to consider issues that prevent access</a:t>
            </a:r>
          </a:p>
          <a:p>
            <a:pPr marL="0" indent="0">
              <a:buNone/>
            </a:pPr>
            <a:endParaRPr lang="en-US" sz="2200" dirty="0">
              <a:latin typeface="Segoe UI Light" panose="020B0502040204020203" pitchFamily="34" charset="0"/>
              <a:cs typeface="Arial" panose="020B0604020202020204" pitchFamily="34" charset="0"/>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3369" b="10533"/>
          <a:stretch/>
        </p:blipFill>
        <p:spPr>
          <a:xfrm>
            <a:off x="0" y="88898"/>
            <a:ext cx="1661746" cy="160020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63000" y="6271276"/>
            <a:ext cx="725619" cy="565618"/>
          </a:xfrm>
          <a:prstGeom prst="rect">
            <a:avLst/>
          </a:prstGeom>
        </p:spPr>
      </p:pic>
      <p:sp>
        <p:nvSpPr>
          <p:cNvPr id="10" name="Rectangle 9"/>
          <p:cNvSpPr/>
          <p:nvPr/>
        </p:nvSpPr>
        <p:spPr>
          <a:xfrm>
            <a:off x="0"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6" name="Rectangle 15"/>
          <p:cNvSpPr/>
          <p:nvPr/>
        </p:nvSpPr>
        <p:spPr>
          <a:xfrm>
            <a:off x="8433100" y="6313674"/>
            <a:ext cx="565604"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11</a:t>
            </a:r>
            <a:endParaRPr lang="en-US" sz="2800" b="1" dirty="0">
              <a:solidFill>
                <a:srgbClr val="5A5A5A"/>
              </a:solidFill>
              <a:latin typeface="Arial" panose="020B0604020202020204" pitchFamily="34" charset="0"/>
              <a:cs typeface="Arial" panose="020B0604020202020204" pitchFamily="34" charset="0"/>
            </a:endParaRPr>
          </a:p>
        </p:txBody>
      </p:sp>
      <p:sp>
        <p:nvSpPr>
          <p:cNvPr id="17"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Tree>
    <p:custDataLst>
      <p:tags r:id="rId1"/>
    </p:custDataLst>
    <p:extLst>
      <p:ext uri="{BB962C8B-B14F-4D97-AF65-F5344CB8AC3E}">
        <p14:creationId xmlns:p14="http://schemas.microsoft.com/office/powerpoint/2010/main" val="61540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007" y="226218"/>
            <a:ext cx="6453673" cy="1325563"/>
          </a:xfrm>
        </p:spPr>
        <p:txBody>
          <a:bodyPr>
            <a:normAutofit/>
          </a:bodyPr>
          <a:lstStyle/>
          <a:p>
            <a:pPr algn="l"/>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Building Codes</a:t>
            </a:r>
          </a:p>
        </p:txBody>
      </p:sp>
      <p:sp>
        <p:nvSpPr>
          <p:cNvPr id="3" name="Content Placeholder 2"/>
          <p:cNvSpPr>
            <a:spLocks noGrp="1"/>
          </p:cNvSpPr>
          <p:nvPr>
            <p:ph idx="1"/>
          </p:nvPr>
        </p:nvSpPr>
        <p:spPr>
          <a:xfrm>
            <a:off x="609600" y="2229573"/>
            <a:ext cx="7924800" cy="3180627"/>
          </a:xfrm>
        </p:spPr>
        <p:txBody>
          <a:bodyPr>
            <a:noAutofit/>
          </a:bodyPr>
          <a:lstStyle/>
          <a:p>
            <a:pPr marL="0" indent="0">
              <a:spcBef>
                <a:spcPts val="0"/>
              </a:spcBef>
              <a:buNone/>
              <a:defRPr/>
            </a:pPr>
            <a:endPar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endParaRPr>
          </a:p>
          <a:p>
            <a:pPr marL="0" indent="0">
              <a:spcBef>
                <a:spcPts val="0"/>
              </a:spcBef>
              <a:buNone/>
              <a:defRPr/>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Challenge: </a:t>
            </a:r>
            <a:r>
              <a:rPr lang="en-US" sz="2400" dirty="0">
                <a:solidFill>
                  <a:srgbClr val="414042"/>
                </a:solidFill>
                <a:latin typeface="Segoe UI" panose="020B0502040204020203" pitchFamily="34" charset="0"/>
                <a:cs typeface="Segoe UI" panose="020B0502040204020203" pitchFamily="34" charset="0"/>
              </a:rPr>
              <a:t>Ensure that buildings owned or leased by the state of South Carolina are designed to minimize operational costs for energy. Prevent South Carolina from falling behind other states as energy codes advance.</a:t>
            </a:r>
          </a:p>
          <a:p>
            <a:pPr marL="0" indent="0">
              <a:spcBef>
                <a:spcPts val="0"/>
              </a:spcBef>
              <a:buNone/>
              <a:defRPr/>
            </a:pPr>
            <a:endParaRPr lang="en-US" sz="2400" dirty="0">
              <a:solidFill>
                <a:srgbClr val="414042"/>
              </a:solidFill>
              <a:latin typeface="Segoe UI" panose="020B0502040204020203" pitchFamily="34" charset="0"/>
              <a:cs typeface="Segoe UI" panose="020B0502040204020203" pitchFamily="34" charset="0"/>
            </a:endParaRPr>
          </a:p>
          <a:p>
            <a:pPr marL="0" indent="0">
              <a:spcBef>
                <a:spcPts val="0"/>
              </a:spcBef>
              <a:buNone/>
              <a:defRPr/>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Approach: </a:t>
            </a:r>
            <a:r>
              <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rPr>
              <a:t>Task Force to examine adoption of newest efficiency </a:t>
            </a:r>
            <a:r>
              <a:rPr lang="en-US" sz="2400" dirty="0" smtClean="0">
                <a:solidFill>
                  <a:srgbClr val="414042"/>
                </a:solidFill>
                <a:latin typeface="Segoe UI" panose="020B0502040204020203" pitchFamily="34" charset="0"/>
                <a:ea typeface="Segoe UI" panose="020B0502040204020203" pitchFamily="34" charset="0"/>
                <a:cs typeface="Segoe UI" panose="020B0502040204020203" pitchFamily="34" charset="0"/>
              </a:rPr>
              <a:t>standards</a:t>
            </a:r>
            <a:endParaRPr lang="en-US" sz="2300" b="1" dirty="0">
              <a:solidFill>
                <a:srgbClr val="58B947"/>
              </a:solidFill>
              <a:latin typeface="Segoe UI" panose="020B0502040204020203" pitchFamily="34" charset="0"/>
              <a:ea typeface="Segoe UI" panose="020B0502040204020203" pitchFamily="34" charset="0"/>
              <a:cs typeface="Segoe UI" panose="020B0502040204020203" pitchFamily="34" charset="0"/>
            </a:endParaRPr>
          </a:p>
          <a:p>
            <a:endParaRPr lang="en-US" sz="2200" dirty="0">
              <a:latin typeface="Segoe UI Light" panose="020B0502040204020203" pitchFamily="34" charset="0"/>
              <a:cs typeface="Arial" panose="020B0604020202020204" pitchFamily="34" charset="0"/>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9025" b="14878"/>
          <a:stretch/>
        </p:blipFill>
        <p:spPr>
          <a:xfrm>
            <a:off x="46838" y="152399"/>
            <a:ext cx="1773170" cy="170749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63000" y="6271276"/>
            <a:ext cx="725619" cy="565618"/>
          </a:xfrm>
          <a:prstGeom prst="rect">
            <a:avLst/>
          </a:prstGeom>
        </p:spPr>
      </p:pic>
      <p:sp>
        <p:nvSpPr>
          <p:cNvPr id="10" name="Rectangle 9"/>
          <p:cNvSpPr/>
          <p:nvPr/>
        </p:nvSpPr>
        <p:spPr>
          <a:xfrm>
            <a:off x="0"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7"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
        <p:nvSpPr>
          <p:cNvPr id="20" name="Rectangle 19"/>
          <p:cNvSpPr/>
          <p:nvPr/>
        </p:nvSpPr>
        <p:spPr>
          <a:xfrm>
            <a:off x="8433100" y="6313674"/>
            <a:ext cx="585417"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12</a:t>
            </a:r>
            <a:endParaRPr lang="en-US" sz="2800" b="1" dirty="0">
              <a:solidFill>
                <a:srgbClr val="5A5A5A"/>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56685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620" y="269040"/>
            <a:ext cx="6559180" cy="1325563"/>
          </a:xfrm>
        </p:spPr>
        <p:txBody>
          <a:bodyPr>
            <a:normAutofit/>
          </a:bodyPr>
          <a:lstStyle/>
          <a:p>
            <a:pPr algn="l"/>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Energy Upgrades</a:t>
            </a:r>
          </a:p>
        </p:txBody>
      </p:sp>
      <p:sp>
        <p:nvSpPr>
          <p:cNvPr id="3" name="Content Placeholder 2"/>
          <p:cNvSpPr>
            <a:spLocks noGrp="1"/>
          </p:cNvSpPr>
          <p:nvPr>
            <p:ph idx="1"/>
          </p:nvPr>
        </p:nvSpPr>
        <p:spPr>
          <a:xfrm>
            <a:off x="609600" y="1861509"/>
            <a:ext cx="7924800" cy="3869978"/>
          </a:xfrm>
        </p:spPr>
        <p:txBody>
          <a:bodyPr>
            <a:noAutofit/>
          </a:bodyPr>
          <a:lstStyle/>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Challenge: </a:t>
            </a:r>
            <a:r>
              <a:rPr lang="en-US" sz="2400" dirty="0">
                <a:solidFill>
                  <a:srgbClr val="414042"/>
                </a:solidFill>
                <a:latin typeface="Segoe UI" panose="020B0502040204020203" pitchFamily="34" charset="0"/>
                <a:cs typeface="Segoe UI" panose="020B0502040204020203" pitchFamily="34" charset="0"/>
              </a:rPr>
              <a:t>Develop the necessary funds to advance energy efficiency, renewable energy, and alternative transportation opportunities that support policy goals. Currently, South Carolina lacks a revenue stream to support these efforts.</a:t>
            </a:r>
          </a:p>
          <a:p>
            <a:pPr marL="0" indent="0">
              <a:buNone/>
            </a:pPr>
            <a:endPar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Approach: </a:t>
            </a:r>
            <a:r>
              <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rPr>
              <a:t>Study Committee to examine solution to problems with funding energy efficiency </a:t>
            </a:r>
            <a:r>
              <a:rPr lang="en-US" sz="2400" dirty="0" smtClean="0">
                <a:solidFill>
                  <a:srgbClr val="414042"/>
                </a:solidFill>
                <a:latin typeface="Segoe UI" panose="020B0502040204020203" pitchFamily="34" charset="0"/>
                <a:ea typeface="Segoe UI" panose="020B0502040204020203" pitchFamily="34" charset="0"/>
                <a:cs typeface="Segoe UI" panose="020B0502040204020203" pitchFamily="34" charset="0"/>
              </a:rPr>
              <a:t>and clean transportation</a:t>
            </a:r>
            <a:endPar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dirty="0">
                <a:solidFill>
                  <a:schemeClr val="bg1"/>
                </a:solidFill>
                <a:latin typeface="Arial" panose="020B0604020202020204" pitchFamily="34" charset="0"/>
                <a:cs typeface="Arial" panose="020B0604020202020204" pitchFamily="34" charset="0"/>
              </a:rPr>
              <a:t>PREPARED BY: OFFICE OF REGULATORY STAFF // </a:t>
            </a:r>
            <a:r>
              <a:rPr lang="en-US" sz="1050" b="1" dirty="0">
                <a:solidFill>
                  <a:schemeClr val="bg1"/>
                </a:solidFill>
                <a:latin typeface="Arial" panose="020B0604020202020204" pitchFamily="34" charset="0"/>
                <a:cs typeface="Arial" panose="020B0604020202020204" pitchFamily="34" charset="0"/>
              </a:rPr>
              <a:t>SOUTH CAROLINA STATE ENERGY PLAN</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6098" b="9025"/>
          <a:stretch/>
        </p:blipFill>
        <p:spPr>
          <a:xfrm>
            <a:off x="0" y="25400"/>
            <a:ext cx="1714500" cy="18415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63000" y="6271276"/>
            <a:ext cx="725619" cy="565618"/>
          </a:xfrm>
          <a:prstGeom prst="rect">
            <a:avLst/>
          </a:prstGeom>
        </p:spPr>
      </p:pic>
      <p:sp>
        <p:nvSpPr>
          <p:cNvPr id="10" name="Rectangle 9"/>
          <p:cNvSpPr/>
          <p:nvPr/>
        </p:nvSpPr>
        <p:spPr>
          <a:xfrm>
            <a:off x="0"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7"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
        <p:nvSpPr>
          <p:cNvPr id="18" name="Rectangle 17"/>
          <p:cNvSpPr/>
          <p:nvPr/>
        </p:nvSpPr>
        <p:spPr>
          <a:xfrm>
            <a:off x="8433100" y="6313674"/>
            <a:ext cx="585417"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13</a:t>
            </a:r>
            <a:endParaRPr lang="en-US" sz="2800" b="1" dirty="0">
              <a:solidFill>
                <a:srgbClr val="5A5A5A"/>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0209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007" y="226218"/>
            <a:ext cx="6583674" cy="1325563"/>
          </a:xfrm>
        </p:spPr>
        <p:txBody>
          <a:bodyPr>
            <a:normAutofit/>
          </a:bodyPr>
          <a:lstStyle/>
          <a:p>
            <a:pPr algn="l"/>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Act 236 – Version 2.0</a:t>
            </a:r>
          </a:p>
        </p:txBody>
      </p:sp>
      <p:sp>
        <p:nvSpPr>
          <p:cNvPr id="3" name="Content Placeholder 2"/>
          <p:cNvSpPr>
            <a:spLocks noGrp="1"/>
          </p:cNvSpPr>
          <p:nvPr>
            <p:ph idx="1"/>
          </p:nvPr>
        </p:nvSpPr>
        <p:spPr>
          <a:xfrm>
            <a:off x="609600" y="1818410"/>
            <a:ext cx="8116208" cy="4292672"/>
          </a:xfrm>
        </p:spPr>
        <p:txBody>
          <a:bodyPr>
            <a:noAutofit/>
          </a:bodyPr>
          <a:lstStyle/>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Challenge</a:t>
            </a:r>
            <a:r>
              <a:rPr lang="en-US" sz="2400" b="1" dirty="0" smtClean="0">
                <a:solidFill>
                  <a:srgbClr val="58BA47"/>
                </a:solidFill>
                <a:latin typeface="Segoe UI" panose="020B0502040204020203" pitchFamily="34" charset="0"/>
                <a:ea typeface="Segoe UI" panose="020B0502040204020203" pitchFamily="34" charset="0"/>
                <a:cs typeface="Segoe UI" panose="020B0502040204020203" pitchFamily="34" charset="0"/>
              </a:rPr>
              <a:t>: </a:t>
            </a:r>
            <a:r>
              <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rPr>
              <a:t>Determine the needs of the state in terms of renewable energy in the context of Act 236 and beyond.</a:t>
            </a:r>
          </a:p>
          <a:p>
            <a:pPr marL="0" indent="0">
              <a:buNone/>
            </a:pPr>
            <a:endPar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Approach: </a:t>
            </a:r>
            <a:r>
              <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rPr>
              <a:t>Study Committee to consider progress made; program modification required for advanced/integrated grid; opportunities to enhance </a:t>
            </a:r>
            <a:r>
              <a:rPr lang="en-US" sz="2400" dirty="0" smtClean="0">
                <a:solidFill>
                  <a:srgbClr val="414042"/>
                </a:solidFill>
                <a:latin typeface="Segoe UI" panose="020B0502040204020203" pitchFamily="34" charset="0"/>
                <a:ea typeface="Segoe UI" panose="020B0502040204020203" pitchFamily="34" charset="0"/>
                <a:cs typeface="Segoe UI" panose="020B0502040204020203" pitchFamily="34" charset="0"/>
              </a:rPr>
              <a:t>infrastructure modernization</a:t>
            </a:r>
            <a:r>
              <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rPr>
              <a:t>, expansion, and reliability</a:t>
            </a:r>
          </a:p>
          <a:p>
            <a:endParaRPr lang="en-US" sz="2200" dirty="0">
              <a:latin typeface="Segoe UI Light" panose="020B0502040204020203" pitchFamily="34" charset="0"/>
              <a:cs typeface="Arial" panose="020B0604020202020204" pitchFamily="34" charset="0"/>
            </a:endParaRPr>
          </a:p>
        </p:txBody>
      </p:sp>
      <p:sp>
        <p:nvSpPr>
          <p:cNvPr id="13" name="Title 5"/>
          <p:cNvSpPr txBox="1">
            <a:spLocks/>
          </p:cNvSpPr>
          <p:nvPr/>
        </p:nvSpPr>
        <p:spPr>
          <a:xfrm>
            <a:off x="243840" y="5973816"/>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dirty="0">
                <a:solidFill>
                  <a:schemeClr val="bg1"/>
                </a:solidFill>
                <a:latin typeface="Arial" panose="020B0604020202020204" pitchFamily="34" charset="0"/>
                <a:cs typeface="Arial" panose="020B0604020202020204" pitchFamily="34" charset="0"/>
              </a:rPr>
              <a:t>PREPARED BY: OFFICE OF REGULATORY STAFF // </a:t>
            </a:r>
            <a:r>
              <a:rPr lang="en-US" sz="1050" b="1" dirty="0">
                <a:solidFill>
                  <a:schemeClr val="bg1"/>
                </a:solidFill>
                <a:latin typeface="Arial" panose="020B0604020202020204" pitchFamily="34" charset="0"/>
                <a:cs typeface="Arial" panose="020B0604020202020204" pitchFamily="34" charset="0"/>
              </a:rPr>
              <a:t>SOUTH CAROLINA STATE ENERGY PLAN</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1951" b="6097"/>
          <a:stretch/>
        </p:blipFill>
        <p:spPr>
          <a:xfrm>
            <a:off x="0" y="12699"/>
            <a:ext cx="1690007" cy="17526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63000" y="6271276"/>
            <a:ext cx="725619" cy="565618"/>
          </a:xfrm>
          <a:prstGeom prst="rect">
            <a:avLst/>
          </a:prstGeom>
        </p:spPr>
      </p:pic>
      <p:sp>
        <p:nvSpPr>
          <p:cNvPr id="10" name="Rectangle 9"/>
          <p:cNvSpPr/>
          <p:nvPr/>
        </p:nvSpPr>
        <p:spPr>
          <a:xfrm>
            <a:off x="0"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7"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
        <p:nvSpPr>
          <p:cNvPr id="18" name="Rectangle 17"/>
          <p:cNvSpPr/>
          <p:nvPr/>
        </p:nvSpPr>
        <p:spPr>
          <a:xfrm>
            <a:off x="8433100" y="6313674"/>
            <a:ext cx="585417"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14</a:t>
            </a:r>
            <a:endParaRPr lang="en-US" sz="2800" b="1" dirty="0">
              <a:solidFill>
                <a:srgbClr val="5A5A5A"/>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8535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226218"/>
            <a:ext cx="6521081" cy="1325563"/>
          </a:xfrm>
        </p:spPr>
        <p:txBody>
          <a:bodyPr>
            <a:normAutofit/>
          </a:bodyPr>
          <a:lstStyle/>
          <a:p>
            <a:pPr algn="l"/>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Environmental Justice</a:t>
            </a:r>
          </a:p>
        </p:txBody>
      </p:sp>
      <p:sp>
        <p:nvSpPr>
          <p:cNvPr id="3" name="Content Placeholder 2"/>
          <p:cNvSpPr>
            <a:spLocks noGrp="1"/>
          </p:cNvSpPr>
          <p:nvPr>
            <p:ph idx="1"/>
          </p:nvPr>
        </p:nvSpPr>
        <p:spPr>
          <a:xfrm>
            <a:off x="609600" y="1997216"/>
            <a:ext cx="7924800" cy="3717784"/>
          </a:xfrm>
        </p:spPr>
        <p:txBody>
          <a:bodyPr>
            <a:noAutofit/>
          </a:bodyPr>
          <a:lstStyle/>
          <a:p>
            <a:pPr marL="0" indent="0">
              <a:spcBef>
                <a:spcPts val="0"/>
              </a:spcBef>
              <a:buNone/>
              <a:defRPr/>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Challenge: </a:t>
            </a:r>
            <a:r>
              <a:rPr lang="en-US" sz="2400" dirty="0">
                <a:solidFill>
                  <a:srgbClr val="414042"/>
                </a:solidFill>
                <a:latin typeface="Segoe UI" panose="020B0502040204020203" pitchFamily="34" charset="0"/>
                <a:cs typeface="Segoe UI" panose="020B0502040204020203" pitchFamily="34" charset="0"/>
              </a:rPr>
              <a:t>Develop ways to coordinate government action to ensure it does not inadvertently affect environmental justice communities because of compounding impacts and/or cumulative effects of various stressors. Multiple agencies may have responsibilities in this arena, with minimal coordination among them. </a:t>
            </a:r>
          </a:p>
          <a:p>
            <a:pPr marL="0" indent="0">
              <a:spcBef>
                <a:spcPts val="0"/>
              </a:spcBef>
              <a:buNone/>
              <a:defRPr/>
            </a:pPr>
            <a:endPar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endParaRPr>
          </a:p>
          <a:p>
            <a:pPr marL="0" indent="0">
              <a:spcBef>
                <a:spcPts val="0"/>
              </a:spcBef>
              <a:buNone/>
              <a:defRPr/>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Approach: </a:t>
            </a:r>
            <a:r>
              <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rPr>
              <a:t>Establish EJ advisory panel to serve as a “think tank” and resource center</a:t>
            </a:r>
          </a:p>
          <a:p>
            <a:endParaRPr lang="en-US" sz="2200" dirty="0">
              <a:latin typeface="Segoe UI Light" panose="020B0502040204020203" pitchFamily="34" charset="0"/>
              <a:cs typeface="Arial" panose="020B0604020202020204" pitchFamily="34" charset="0"/>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1951" b="9024"/>
          <a:stretch/>
        </p:blipFill>
        <p:spPr>
          <a:xfrm>
            <a:off x="38099" y="12700"/>
            <a:ext cx="1663700" cy="16637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63000" y="6271276"/>
            <a:ext cx="725619" cy="565618"/>
          </a:xfrm>
          <a:prstGeom prst="rect">
            <a:avLst/>
          </a:prstGeom>
        </p:spPr>
      </p:pic>
      <p:sp>
        <p:nvSpPr>
          <p:cNvPr id="10" name="Rectangle 9"/>
          <p:cNvSpPr/>
          <p:nvPr/>
        </p:nvSpPr>
        <p:spPr>
          <a:xfrm>
            <a:off x="0"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7"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
        <p:nvSpPr>
          <p:cNvPr id="18" name="Rectangle 17"/>
          <p:cNvSpPr/>
          <p:nvPr/>
        </p:nvSpPr>
        <p:spPr>
          <a:xfrm>
            <a:off x="8433100" y="6313674"/>
            <a:ext cx="585417"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15</a:t>
            </a:r>
            <a:endParaRPr lang="en-US" sz="2800" b="1" dirty="0">
              <a:solidFill>
                <a:srgbClr val="5A5A5A"/>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6631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033" y="226218"/>
            <a:ext cx="6613648" cy="1325563"/>
          </a:xfrm>
        </p:spPr>
        <p:txBody>
          <a:bodyPr>
            <a:normAutofit/>
          </a:bodyPr>
          <a:lstStyle/>
          <a:p>
            <a:pPr algn="l"/>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Lead by Example</a:t>
            </a:r>
          </a:p>
        </p:txBody>
      </p:sp>
      <p:sp>
        <p:nvSpPr>
          <p:cNvPr id="3" name="Content Placeholder 2"/>
          <p:cNvSpPr>
            <a:spLocks noGrp="1"/>
          </p:cNvSpPr>
          <p:nvPr>
            <p:ph idx="1"/>
          </p:nvPr>
        </p:nvSpPr>
        <p:spPr>
          <a:xfrm>
            <a:off x="533400" y="1777999"/>
            <a:ext cx="8001001" cy="4246891"/>
          </a:xfrm>
        </p:spPr>
        <p:txBody>
          <a:bodyPr>
            <a:noAutofit/>
          </a:bodyPr>
          <a:lstStyle/>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Challenge: </a:t>
            </a:r>
            <a:r>
              <a:rPr lang="en-US" sz="2400" dirty="0">
                <a:solidFill>
                  <a:srgbClr val="414042"/>
                </a:solidFill>
                <a:latin typeface="Segoe UI" panose="020B0502040204020203" pitchFamily="34" charset="0"/>
                <a:cs typeface="Segoe UI" panose="020B0502040204020203" pitchFamily="34" charset="0"/>
              </a:rPr>
              <a:t>Look for ways to increase the adoption of alternative fuels. Currently, only a small portion of state-owned or leased fleet vehicles are fueled by a Department of Energy established alternative fuel. As a result, South Carolina’s fleet lacks diversity, and fuel supply is vulnerable. These limitations compromise fuel efficiency and diversity in transportation. </a:t>
            </a:r>
          </a:p>
          <a:p>
            <a:pPr marL="0" indent="0">
              <a:buNone/>
            </a:pPr>
            <a:endPar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Approach: </a:t>
            </a:r>
            <a:r>
              <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rPr>
              <a:t>Conduct a survey and </a:t>
            </a:r>
            <a:r>
              <a:rPr lang="en-US" sz="2400" dirty="0">
                <a:solidFill>
                  <a:srgbClr val="414042"/>
                </a:solidFill>
                <a:latin typeface="Segoe UI" panose="020B0502040204020203" pitchFamily="34" charset="0"/>
                <a:cs typeface="Segoe UI" panose="020B0502040204020203" pitchFamily="34" charset="0"/>
              </a:rPr>
              <a:t>convene a task </a:t>
            </a:r>
            <a:r>
              <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rPr>
              <a:t>force to 1) educate 2) identify barriers and 3) develop recommendations/state-wide goals </a:t>
            </a:r>
          </a:p>
          <a:p>
            <a:endParaRPr lang="en-US" sz="2200" dirty="0">
              <a:latin typeface="Segoe UI Light" panose="020B0502040204020203" pitchFamily="34" charset="0"/>
              <a:cs typeface="Arial" panose="020B0604020202020204" pitchFamily="34" charset="0"/>
            </a:endParaRPr>
          </a:p>
        </p:txBody>
      </p:sp>
      <p:sp>
        <p:nvSpPr>
          <p:cNvPr id="13"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dirty="0">
                <a:solidFill>
                  <a:schemeClr val="bg1"/>
                </a:solidFill>
                <a:latin typeface="Arial" panose="020B0604020202020204" pitchFamily="34" charset="0"/>
                <a:cs typeface="Arial" panose="020B0604020202020204" pitchFamily="34" charset="0"/>
              </a:rPr>
              <a:t>PREPARED BY: OFFICE OF REGULATORY STAFF // </a:t>
            </a:r>
            <a:r>
              <a:rPr lang="en-US" sz="1050" b="1" dirty="0">
                <a:solidFill>
                  <a:schemeClr val="bg1"/>
                </a:solidFill>
                <a:latin typeface="Arial" panose="020B0604020202020204" pitchFamily="34" charset="0"/>
                <a:cs typeface="Arial" panose="020B0604020202020204" pitchFamily="34" charset="0"/>
              </a:rPr>
              <a:t>SOUTH CAROLINA STATE ENERGY PLAN</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5687" b="7255"/>
          <a:stretch/>
        </p:blipFill>
        <p:spPr>
          <a:xfrm>
            <a:off x="0" y="0"/>
            <a:ext cx="1660033" cy="18288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63000" y="6275630"/>
            <a:ext cx="725619" cy="565618"/>
          </a:xfrm>
          <a:prstGeom prst="rect">
            <a:avLst/>
          </a:prstGeom>
        </p:spPr>
      </p:pic>
      <p:sp>
        <p:nvSpPr>
          <p:cNvPr id="10" name="Rectangle 9"/>
          <p:cNvSpPr/>
          <p:nvPr/>
        </p:nvSpPr>
        <p:spPr>
          <a:xfrm>
            <a:off x="0" y="6328954"/>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7" name="Title 5"/>
          <p:cNvSpPr txBox="1">
            <a:spLocks/>
          </p:cNvSpPr>
          <p:nvPr/>
        </p:nvSpPr>
        <p:spPr>
          <a:xfrm>
            <a:off x="228600" y="6008138"/>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
        <p:nvSpPr>
          <p:cNvPr id="19" name="Rectangle 18"/>
          <p:cNvSpPr/>
          <p:nvPr/>
        </p:nvSpPr>
        <p:spPr>
          <a:xfrm>
            <a:off x="8433100" y="6313674"/>
            <a:ext cx="585417"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16</a:t>
            </a:r>
            <a:endParaRPr lang="en-US" sz="2800" b="1" dirty="0">
              <a:solidFill>
                <a:srgbClr val="5A5A5A"/>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90681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9" y="226218"/>
            <a:ext cx="6559181" cy="1325563"/>
          </a:xfrm>
        </p:spPr>
        <p:txBody>
          <a:bodyPr>
            <a:normAutofit/>
          </a:bodyPr>
          <a:lstStyle/>
          <a:p>
            <a:pPr algn="l"/>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State Energy Efficiency</a:t>
            </a:r>
          </a:p>
        </p:txBody>
      </p:sp>
      <p:sp>
        <p:nvSpPr>
          <p:cNvPr id="3" name="Content Placeholder 2"/>
          <p:cNvSpPr>
            <a:spLocks noGrp="1"/>
          </p:cNvSpPr>
          <p:nvPr>
            <p:ph idx="1"/>
          </p:nvPr>
        </p:nvSpPr>
        <p:spPr>
          <a:xfrm>
            <a:off x="523540" y="1950164"/>
            <a:ext cx="7909560" cy="3764836"/>
          </a:xfrm>
        </p:spPr>
        <p:txBody>
          <a:bodyPr>
            <a:noAutofit/>
          </a:bodyPr>
          <a:lstStyle/>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Challenge: </a:t>
            </a:r>
            <a:r>
              <a:rPr lang="en-US" sz="2400" dirty="0">
                <a:solidFill>
                  <a:srgbClr val="414042"/>
                </a:solidFill>
                <a:latin typeface="Segoe UI" panose="020B0502040204020203" pitchFamily="34" charset="0"/>
                <a:cs typeface="Segoe UI" panose="020B0502040204020203" pitchFamily="34" charset="0"/>
              </a:rPr>
              <a:t>Pursue developing a policy to approve (qualification-based) selection of firms to perform energy audits. Currently, the process of performing energy audits, as a precursor to state agency energy efficiency retrofits, can be very difficult.</a:t>
            </a:r>
          </a:p>
          <a:p>
            <a:pPr marL="0" indent="0">
              <a:buNone/>
            </a:pPr>
            <a:endPar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400" b="1" dirty="0">
                <a:solidFill>
                  <a:srgbClr val="58BA47"/>
                </a:solidFill>
                <a:latin typeface="Segoe UI" panose="020B0502040204020203" pitchFamily="34" charset="0"/>
                <a:ea typeface="Segoe UI" panose="020B0502040204020203" pitchFamily="34" charset="0"/>
                <a:cs typeface="Segoe UI" panose="020B0502040204020203" pitchFamily="34" charset="0"/>
              </a:rPr>
              <a:t>Approach: </a:t>
            </a:r>
            <a:r>
              <a:rPr lang="en-US" sz="2400" dirty="0" smtClean="0">
                <a:solidFill>
                  <a:srgbClr val="414042"/>
                </a:solidFill>
                <a:latin typeface="Segoe UI" panose="020B0502040204020203" pitchFamily="34" charset="0"/>
                <a:ea typeface="Segoe UI" panose="020B0502040204020203" pitchFamily="34" charset="0"/>
                <a:cs typeface="Segoe UI" panose="020B0502040204020203" pitchFamily="34" charset="0"/>
              </a:rPr>
              <a:t>Develop </a:t>
            </a:r>
            <a:r>
              <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rPr>
              <a:t>a policy </a:t>
            </a:r>
            <a:r>
              <a:rPr lang="en-US" sz="2400" dirty="0" smtClean="0">
                <a:solidFill>
                  <a:srgbClr val="414042"/>
                </a:solidFill>
                <a:latin typeface="Segoe UI" panose="020B0502040204020203" pitchFamily="34" charset="0"/>
                <a:ea typeface="Segoe UI" panose="020B0502040204020203" pitchFamily="34" charset="0"/>
                <a:cs typeface="Segoe UI" panose="020B0502040204020203" pitchFamily="34" charset="0"/>
              </a:rPr>
              <a:t>for presentation to the </a:t>
            </a:r>
            <a:r>
              <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rPr>
              <a:t>State Fiscal Accountability </a:t>
            </a:r>
            <a:r>
              <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Authority </a:t>
            </a:r>
            <a:r>
              <a:rPr lang="en-US" sz="24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to consider </a:t>
            </a:r>
            <a:r>
              <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(qualification-based selection of firms to perform </a:t>
            </a:r>
            <a:r>
              <a:rPr lang="en-US" sz="2400" dirty="0">
                <a:solidFill>
                  <a:srgbClr val="414042"/>
                </a:solidFill>
                <a:latin typeface="Segoe UI" panose="020B0502040204020203" pitchFamily="34" charset="0"/>
                <a:ea typeface="Segoe UI" panose="020B0502040204020203" pitchFamily="34" charset="0"/>
                <a:cs typeface="Segoe UI" panose="020B0502040204020203" pitchFamily="34" charset="0"/>
              </a:rPr>
              <a:t>audits)</a:t>
            </a:r>
          </a:p>
          <a:p>
            <a:endParaRPr lang="en-US" sz="2200" dirty="0">
              <a:latin typeface="Segoe UI Light" panose="020B0502040204020203" pitchFamily="34" charset="0"/>
              <a:cs typeface="Arial" panose="020B0604020202020204" pitchFamily="34" charset="0"/>
            </a:endParaRPr>
          </a:p>
        </p:txBody>
      </p:sp>
      <p:sp>
        <p:nvSpPr>
          <p:cNvPr id="13"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dirty="0">
                <a:solidFill>
                  <a:schemeClr val="bg1"/>
                </a:solidFill>
                <a:latin typeface="Arial" panose="020B0604020202020204" pitchFamily="34" charset="0"/>
                <a:cs typeface="Arial" panose="020B0604020202020204" pitchFamily="34" charset="0"/>
              </a:rPr>
              <a:t>PREPARED BY: OFFICE OF REGULATORY STAFF // </a:t>
            </a:r>
            <a:r>
              <a:rPr lang="en-US" sz="1050" b="1" dirty="0">
                <a:solidFill>
                  <a:schemeClr val="bg1"/>
                </a:solidFill>
                <a:latin typeface="Arial" panose="020B0604020202020204" pitchFamily="34" charset="0"/>
                <a:cs typeface="Arial" panose="020B0604020202020204" pitchFamily="34" charset="0"/>
              </a:rPr>
              <a:t>SOUTH CAROLINA STATE ENERGY PLAN</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6098" b="6098"/>
          <a:stretch/>
        </p:blipFill>
        <p:spPr>
          <a:xfrm>
            <a:off x="76201" y="60458"/>
            <a:ext cx="1600200" cy="17780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47760" y="6273453"/>
            <a:ext cx="725619" cy="565618"/>
          </a:xfrm>
          <a:prstGeom prst="rect">
            <a:avLst/>
          </a:prstGeom>
        </p:spPr>
      </p:pic>
      <p:sp>
        <p:nvSpPr>
          <p:cNvPr id="10" name="Rectangle 9"/>
          <p:cNvSpPr/>
          <p:nvPr/>
        </p:nvSpPr>
        <p:spPr>
          <a:xfrm>
            <a:off x="-15240" y="6326777"/>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7" name="Title 5"/>
          <p:cNvSpPr txBox="1">
            <a:spLocks/>
          </p:cNvSpPr>
          <p:nvPr/>
        </p:nvSpPr>
        <p:spPr>
          <a:xfrm>
            <a:off x="213360" y="6005961"/>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
        <p:nvSpPr>
          <p:cNvPr id="18" name="Rectangle 17"/>
          <p:cNvSpPr/>
          <p:nvPr/>
        </p:nvSpPr>
        <p:spPr>
          <a:xfrm>
            <a:off x="8433100" y="6313674"/>
            <a:ext cx="585417"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17</a:t>
            </a:r>
            <a:endParaRPr lang="en-US" sz="2800" b="1" dirty="0">
              <a:solidFill>
                <a:srgbClr val="5A5A5A"/>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37415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743200"/>
            <a:ext cx="7848600" cy="3581400"/>
          </a:xfrm>
        </p:spPr>
        <p:txBody>
          <a:bodyPr>
            <a:normAutofit/>
          </a:bodyPr>
          <a:lstStyle/>
          <a:p>
            <a:pPr marL="0" indent="0">
              <a:buNone/>
            </a:pPr>
            <a:r>
              <a:rPr lang="en-US" sz="3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Many recommendations suggest forming study committees to do the work necessary to develop practical </a:t>
            </a:r>
            <a:r>
              <a:rPr lang="en-US" sz="30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solutions. We will </a:t>
            </a:r>
            <a:r>
              <a:rPr lang="en-US" sz="3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now turn to developing these committees. </a:t>
            </a:r>
          </a:p>
          <a:p>
            <a:pPr marL="0" indent="0" algn="ctr">
              <a:buNone/>
            </a:pPr>
            <a:endParaRPr lang="en-US" sz="3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gn="ctr">
              <a:buNone/>
            </a:pPr>
            <a:r>
              <a:rPr lang="en-US" sz="2600" b="1" dirty="0">
                <a:solidFill>
                  <a:srgbClr val="58BA47"/>
                </a:solidFill>
                <a:latin typeface="Segoe UI" panose="020B0502040204020203" pitchFamily="34" charset="0"/>
                <a:ea typeface="Segoe UI" panose="020B0502040204020203" pitchFamily="34" charset="0"/>
                <a:cs typeface="Segoe UI" panose="020B0502040204020203" pitchFamily="34" charset="0"/>
              </a:rPr>
              <a:t>Submit comments:</a:t>
            </a:r>
          </a:p>
          <a:p>
            <a:pPr marL="0" indent="0" algn="ctr">
              <a:buNone/>
            </a:pPr>
            <a:r>
              <a:rPr lang="en-US" sz="3000" i="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scenergyplan@regstaff.sc.gov</a:t>
            </a:r>
          </a:p>
          <a:p>
            <a:pPr marL="0" indent="0" algn="ctr">
              <a:buNone/>
            </a:pPr>
            <a:endParaRPr lang="en-US" sz="4400" b="1" dirty="0">
              <a:solidFill>
                <a:srgbClr val="414042"/>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204" r="42255"/>
          <a:stretch/>
        </p:blipFill>
        <p:spPr>
          <a:xfrm>
            <a:off x="228600" y="228600"/>
            <a:ext cx="3733800" cy="1969184"/>
          </a:xfrm>
          <a:prstGeom prst="rect">
            <a:avLst/>
          </a:prstGeom>
        </p:spPr>
      </p:pic>
    </p:spTree>
    <p:custDataLst>
      <p:tags r:id="rId1"/>
    </p:custDataLst>
    <p:extLst>
      <p:ext uri="{BB962C8B-B14F-4D97-AF65-F5344CB8AC3E}">
        <p14:creationId xmlns:p14="http://schemas.microsoft.com/office/powerpoint/2010/main" val="288200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810252"/>
            <a:ext cx="5029200" cy="1470025"/>
          </a:xfrm>
        </p:spPr>
        <p:txBody>
          <a:bodyPr>
            <a:normAutofit fontScale="90000"/>
          </a:bodyPr>
          <a:lstStyle/>
          <a:p>
            <a:pPr algn="l"/>
            <a:r>
              <a:rPr lang="en-US" sz="3200" b="1" dirty="0">
                <a:solidFill>
                  <a:srgbClr val="3BA9DF"/>
                </a:solidFill>
                <a:latin typeface="Segoe UI" panose="020B0502040204020203" pitchFamily="34" charset="0"/>
                <a:ea typeface="Segoe UI" panose="020B0502040204020203" pitchFamily="34" charset="0"/>
                <a:cs typeface="Segoe UI" panose="020B0502040204020203" pitchFamily="34" charset="0"/>
              </a:rPr>
              <a:t>Office of Regulatory Staff</a:t>
            </a:r>
            <a:r>
              <a:rPr lang="en-US" sz="4000" b="1" dirty="0">
                <a:solidFill>
                  <a:srgbClr val="3BA9DF"/>
                </a:solidFill>
                <a:latin typeface="Segoe UI" panose="020B0502040204020203" pitchFamily="34" charset="0"/>
                <a:ea typeface="Segoe UI" panose="020B0502040204020203" pitchFamily="34" charset="0"/>
                <a:cs typeface="Segoe UI" panose="020B0502040204020203" pitchFamily="34" charset="0"/>
              </a:rPr>
              <a:t/>
            </a:r>
            <a:br>
              <a:rPr lang="en-US" sz="4000" b="1" dirty="0">
                <a:solidFill>
                  <a:srgbClr val="3BA9DF"/>
                </a:solidFill>
                <a:latin typeface="Segoe UI" panose="020B0502040204020203" pitchFamily="34" charset="0"/>
                <a:ea typeface="Segoe UI" panose="020B0502040204020203" pitchFamily="34" charset="0"/>
                <a:cs typeface="Segoe UI" panose="020B0502040204020203" pitchFamily="34" charset="0"/>
              </a:rPr>
            </a:br>
            <a:r>
              <a:rPr lang="en-US" sz="6000" b="1" dirty="0">
                <a:solidFill>
                  <a:srgbClr val="3BA9DF"/>
                </a:solidFill>
                <a:latin typeface="Segoe UI" panose="020B0502040204020203" pitchFamily="34" charset="0"/>
                <a:ea typeface="Segoe UI" panose="020B0502040204020203" pitchFamily="34" charset="0"/>
                <a:cs typeface="Segoe UI" panose="020B0502040204020203" pitchFamily="34" charset="0"/>
              </a:rPr>
              <a:t>Energy Office</a:t>
            </a:r>
          </a:p>
        </p:txBody>
      </p:sp>
      <p:sp>
        <p:nvSpPr>
          <p:cNvPr id="3" name="Subtitle 2"/>
          <p:cNvSpPr>
            <a:spLocks noGrp="1"/>
          </p:cNvSpPr>
          <p:nvPr>
            <p:ph type="subTitle" idx="1"/>
          </p:nvPr>
        </p:nvSpPr>
        <p:spPr>
          <a:xfrm>
            <a:off x="1676400" y="2459665"/>
            <a:ext cx="7086600" cy="3733800"/>
          </a:xfrm>
        </p:spPr>
        <p:txBody>
          <a:bodyPr>
            <a:noAutofit/>
          </a:bodyPr>
          <a:lstStyle/>
          <a:p>
            <a:pPr algn="l">
              <a:lnSpc>
                <a:spcPct val="150000"/>
              </a:lnSpc>
            </a:pPr>
            <a:r>
              <a:rPr lang="en-US" sz="1800" dirty="0">
                <a:solidFill>
                  <a:schemeClr val="tx1">
                    <a:lumMod val="75000"/>
                    <a:lumOff val="25000"/>
                  </a:schemeClr>
                </a:solidFill>
                <a:latin typeface="Segoe UI Semibold" panose="020B0702040204020203" pitchFamily="34" charset="0"/>
                <a:ea typeface="Segoe UI" panose="020B0502040204020203" pitchFamily="34" charset="0"/>
                <a:cs typeface="Segoe UI" panose="020B0502040204020203" pitchFamily="34" charset="0"/>
              </a:rPr>
              <a:t>SECTION 48-52-410. State Energy Office established; purpose.</a:t>
            </a:r>
            <a:br>
              <a:rPr lang="en-US" sz="1800" dirty="0">
                <a:solidFill>
                  <a:schemeClr val="tx1">
                    <a:lumMod val="75000"/>
                    <a:lumOff val="25000"/>
                  </a:schemeClr>
                </a:solidFill>
                <a:latin typeface="Segoe UI Semibold" panose="020B0702040204020203" pitchFamily="34" charset="0"/>
                <a:ea typeface="Segoe UI" panose="020B0502040204020203" pitchFamily="34" charset="0"/>
                <a:cs typeface="Segoe UI" panose="020B0502040204020203" pitchFamily="34" charset="0"/>
              </a:rPr>
            </a:br>
            <a:r>
              <a:rPr lang="en-US" sz="1050" dirty="0">
                <a:solidFill>
                  <a:schemeClr val="tx1">
                    <a:lumMod val="75000"/>
                    <a:lumOff val="25000"/>
                  </a:schemeClr>
                </a:solidFill>
                <a:latin typeface="Segoe UI Semibold" panose="020B0702040204020203" pitchFamily="34" charset="0"/>
                <a:ea typeface="Segoe UI" panose="020B0502040204020203" pitchFamily="34" charset="0"/>
                <a:cs typeface="Segoe UI" panose="020B0502040204020203" pitchFamily="34" charset="0"/>
              </a:rPr>
              <a:t/>
            </a:r>
            <a:br>
              <a:rPr lang="en-US" sz="1050" dirty="0">
                <a:solidFill>
                  <a:schemeClr val="tx1">
                    <a:lumMod val="75000"/>
                    <a:lumOff val="25000"/>
                  </a:schemeClr>
                </a:solidFill>
                <a:latin typeface="Segoe UI Semibold" panose="020B0702040204020203" pitchFamily="34" charset="0"/>
                <a:ea typeface="Segoe UI" panose="020B0502040204020203" pitchFamily="34" charset="0"/>
                <a:cs typeface="Segoe UI" panose="020B0502040204020203" pitchFamily="34" charset="0"/>
              </a:rPr>
            </a:br>
            <a:r>
              <a:rPr lang="en-US" sz="1800" dirty="0">
                <a:solidFill>
                  <a:schemeClr val="tx1">
                    <a:lumMod val="75000"/>
                    <a:lumOff val="25000"/>
                  </a:schemeClr>
                </a:solidFill>
                <a:latin typeface="Segoe UI Semibold" panose="020B0702040204020203" pitchFamily="34" charset="0"/>
                <a:ea typeface="Segoe UI" panose="020B0502040204020203" pitchFamily="34" charset="0"/>
                <a:cs typeface="Segoe UI" panose="020B0502040204020203" pitchFamily="34" charset="0"/>
              </a:rPr>
              <a:t>”There is established the State Energy Office within the Office of Regulatory Staff which shall serve as the principal energy planning entity for the State. Its primary purpose is to develop and implement a well-balanced energy strategy and to increase the efficiency of use of all energy sources throughout South Carolina through the implementation of the Plan for State Energy Policy.”</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6098" b="6098"/>
          <a:stretch/>
        </p:blipFill>
        <p:spPr>
          <a:xfrm>
            <a:off x="179826" y="642817"/>
            <a:ext cx="1496574" cy="1662860"/>
          </a:xfrm>
          <a:prstGeom prst="rect">
            <a:avLst/>
          </a:prstGeom>
        </p:spPr>
      </p:pic>
      <p:sp>
        <p:nvSpPr>
          <p:cNvPr id="7"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63000" y="6271276"/>
            <a:ext cx="725619" cy="565618"/>
          </a:xfrm>
          <a:prstGeom prst="rect">
            <a:avLst/>
          </a:prstGeom>
        </p:spPr>
      </p:pic>
      <p:sp>
        <p:nvSpPr>
          <p:cNvPr id="17" name="Rectangle 16"/>
          <p:cNvSpPr/>
          <p:nvPr/>
        </p:nvSpPr>
        <p:spPr>
          <a:xfrm>
            <a:off x="0"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8" name="Rectangle 17"/>
          <p:cNvSpPr/>
          <p:nvPr/>
        </p:nvSpPr>
        <p:spPr>
          <a:xfrm>
            <a:off x="8534400" y="6313674"/>
            <a:ext cx="385042"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1</a:t>
            </a:r>
            <a:endParaRPr lang="en-US" sz="2800" b="1" dirty="0">
              <a:solidFill>
                <a:srgbClr val="5A5A5A"/>
              </a:solidFill>
              <a:latin typeface="Arial" panose="020B0604020202020204" pitchFamily="34" charset="0"/>
              <a:cs typeface="Arial" panose="020B0604020202020204" pitchFamily="34" charset="0"/>
            </a:endParaRPr>
          </a:p>
        </p:txBody>
      </p:sp>
      <p:sp>
        <p:nvSpPr>
          <p:cNvPr id="19"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Tree>
    <p:custDataLst>
      <p:tags r:id="rId1"/>
    </p:custDataLst>
    <p:extLst>
      <p:ext uri="{BB962C8B-B14F-4D97-AF65-F5344CB8AC3E}">
        <p14:creationId xmlns:p14="http://schemas.microsoft.com/office/powerpoint/2010/main" val="2656234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33600"/>
            <a:ext cx="9144000" cy="2514600"/>
          </a:xfrm>
          <a:prstGeom prst="rect">
            <a:avLst/>
          </a:prstGeom>
          <a:solidFill>
            <a:srgbClr val="243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266" y="2933700"/>
            <a:ext cx="8513468" cy="914400"/>
          </a:xfrm>
          <a:prstGeom prst="rect">
            <a:avLst/>
          </a:prstGeom>
        </p:spPr>
      </p:pic>
    </p:spTree>
    <p:custDataLst>
      <p:tags r:id="rId1"/>
    </p:custDataLst>
    <p:extLst>
      <p:ext uri="{BB962C8B-B14F-4D97-AF65-F5344CB8AC3E}">
        <p14:creationId xmlns:p14="http://schemas.microsoft.com/office/powerpoint/2010/main" val="421168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b="7938"/>
          <a:stretch/>
        </p:blipFill>
        <p:spPr>
          <a:xfrm>
            <a:off x="8363000" y="6271276"/>
            <a:ext cx="725619" cy="56561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2231" y="2187242"/>
            <a:ext cx="4023544" cy="3406761"/>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9025" b="6098"/>
          <a:stretch/>
        </p:blipFill>
        <p:spPr>
          <a:xfrm>
            <a:off x="228600" y="227675"/>
            <a:ext cx="1420616" cy="1525847"/>
          </a:xfrm>
          <a:prstGeom prst="rect">
            <a:avLst/>
          </a:prstGeom>
        </p:spPr>
      </p:pic>
      <p:sp>
        <p:nvSpPr>
          <p:cNvPr id="6" name="Title 5"/>
          <p:cNvSpPr>
            <a:spLocks noGrp="1"/>
          </p:cNvSpPr>
          <p:nvPr>
            <p:ph type="title"/>
          </p:nvPr>
        </p:nvSpPr>
        <p:spPr>
          <a:xfrm>
            <a:off x="1728191" y="366969"/>
            <a:ext cx="7037584" cy="1143000"/>
          </a:xfrm>
        </p:spPr>
        <p:txBody>
          <a:bodyPr>
            <a:noAutofit/>
          </a:bodyPr>
          <a:lstStyle/>
          <a:p>
            <a:pPr algn="l"/>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Purpose of the State Energy Plan</a:t>
            </a:r>
          </a:p>
        </p:txBody>
      </p:sp>
      <p:sp>
        <p:nvSpPr>
          <p:cNvPr id="5" name="Text Placeholder 4"/>
          <p:cNvSpPr>
            <a:spLocks noGrp="1"/>
          </p:cNvSpPr>
          <p:nvPr>
            <p:ph type="body" idx="1"/>
          </p:nvPr>
        </p:nvSpPr>
        <p:spPr>
          <a:xfrm>
            <a:off x="467875" y="2116272"/>
            <a:ext cx="4268788" cy="1019840"/>
          </a:xfrm>
        </p:spPr>
        <p:txBody>
          <a:bodyPr/>
          <a:lstStyle/>
          <a:p>
            <a:r>
              <a:rPr lang="en-US" dirty="0">
                <a:solidFill>
                  <a:srgbClr val="58B947"/>
                </a:solidFill>
                <a:latin typeface="Segoe UI" panose="020B0502040204020203" pitchFamily="34" charset="0"/>
                <a:ea typeface="Segoe UI" panose="020B0502040204020203" pitchFamily="34" charset="0"/>
                <a:cs typeface="Segoe UI" panose="020B0502040204020203" pitchFamily="34" charset="0"/>
              </a:rPr>
              <a:t>Pursuant to 48-52-210:</a:t>
            </a:r>
          </a:p>
          <a:p>
            <a:endParaRPr lang="en-US" dirty="0"/>
          </a:p>
        </p:txBody>
      </p:sp>
      <p:sp>
        <p:nvSpPr>
          <p:cNvPr id="3" name="Content Placeholder 2"/>
          <p:cNvSpPr>
            <a:spLocks noGrp="1"/>
          </p:cNvSpPr>
          <p:nvPr>
            <p:ph sz="half" idx="2"/>
          </p:nvPr>
        </p:nvSpPr>
        <p:spPr>
          <a:xfrm>
            <a:off x="491688" y="2683906"/>
            <a:ext cx="4385112" cy="3278552"/>
          </a:xfrm>
        </p:spPr>
        <p:txBody>
          <a:bodyPr>
            <a:noAutofit/>
          </a:bodyPr>
          <a:lstStyle/>
          <a:p>
            <a:pPr marL="0" indent="0">
              <a:buNone/>
            </a:pP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 It is the policy of this State to have a comprehensive state energy plan that maximizes to the extent practical environmental quality and energy conservation and efficiency and minimizes the cost of energy throughout the State. To implement this policy there is adopted the Plan for State Energy Policy.”</a:t>
            </a:r>
          </a:p>
        </p:txBody>
      </p:sp>
      <p:sp>
        <p:nvSpPr>
          <p:cNvPr id="2" name="TextBox 1"/>
          <p:cNvSpPr txBox="1"/>
          <p:nvPr/>
        </p:nvSpPr>
        <p:spPr>
          <a:xfrm>
            <a:off x="39993" y="2971800"/>
            <a:ext cx="950607"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sp>
        <p:nvSpPr>
          <p:cNvPr id="7" name="Rectangle 6"/>
          <p:cNvSpPr/>
          <p:nvPr/>
        </p:nvSpPr>
        <p:spPr>
          <a:xfrm>
            <a:off x="0"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 name="Rectangle 9"/>
          <p:cNvSpPr/>
          <p:nvPr/>
        </p:nvSpPr>
        <p:spPr>
          <a:xfrm>
            <a:off x="8534400" y="6313674"/>
            <a:ext cx="385042"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2</a:t>
            </a:r>
            <a:endParaRPr lang="en-US" sz="2800" b="1" dirty="0">
              <a:solidFill>
                <a:srgbClr val="5A5A5A"/>
              </a:solidFill>
              <a:latin typeface="Arial" panose="020B0604020202020204" pitchFamily="34" charset="0"/>
              <a:cs typeface="Arial" panose="020B0604020202020204" pitchFamily="34" charset="0"/>
            </a:endParaRPr>
          </a:p>
        </p:txBody>
      </p:sp>
      <p:sp>
        <p:nvSpPr>
          <p:cNvPr id="9"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Tree>
    <p:custDataLst>
      <p:tags r:id="rId1"/>
    </p:custDataLst>
    <p:extLst>
      <p:ext uri="{BB962C8B-B14F-4D97-AF65-F5344CB8AC3E}">
        <p14:creationId xmlns:p14="http://schemas.microsoft.com/office/powerpoint/2010/main" val="243198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9623"/>
            <a:ext cx="1905000" cy="1612976"/>
          </a:xfrm>
          <a:prstGeom prst="rect">
            <a:avLst/>
          </a:prstGeom>
        </p:spPr>
      </p:pic>
      <p:sp>
        <p:nvSpPr>
          <p:cNvPr id="6" name="Title 5"/>
          <p:cNvSpPr>
            <a:spLocks noGrp="1"/>
          </p:cNvSpPr>
          <p:nvPr>
            <p:ph type="title"/>
          </p:nvPr>
        </p:nvSpPr>
        <p:spPr>
          <a:xfrm>
            <a:off x="1752600" y="374611"/>
            <a:ext cx="7545949" cy="1143000"/>
          </a:xfrm>
        </p:spPr>
        <p:txBody>
          <a:bodyPr>
            <a:noAutofit/>
          </a:bodyPr>
          <a:lstStyle/>
          <a:p>
            <a:pPr algn="l"/>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State Energy Plan Development</a:t>
            </a:r>
          </a:p>
        </p:txBody>
      </p:sp>
      <p:sp>
        <p:nvSpPr>
          <p:cNvPr id="3" name="Content Placeholder 2"/>
          <p:cNvSpPr>
            <a:spLocks noGrp="1"/>
          </p:cNvSpPr>
          <p:nvPr>
            <p:ph idx="1"/>
          </p:nvPr>
        </p:nvSpPr>
        <p:spPr>
          <a:xfrm>
            <a:off x="508208" y="1888983"/>
            <a:ext cx="7763014" cy="4283217"/>
          </a:xfrm>
        </p:spPr>
        <p:txBody>
          <a:bodyPr>
            <a:normAutofit fontScale="85000" lnSpcReduction="20000"/>
          </a:bodyPr>
          <a:lstStyle/>
          <a:p>
            <a:pPr>
              <a:lnSpc>
                <a:spcPct val="150000"/>
              </a:lnSpc>
            </a:pPr>
            <a:r>
              <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Steering Committee</a:t>
            </a:r>
          </a:p>
          <a:p>
            <a:pPr lvl="1">
              <a:lnSpc>
                <a:spcPct val="150000"/>
              </a:lnSpc>
            </a:pPr>
            <a:r>
              <a:rPr lang="en-US" sz="24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Conservation Organizations</a:t>
            </a:r>
            <a:endPar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lvl="1">
              <a:lnSpc>
                <a:spcPct val="150000"/>
              </a:lnSpc>
            </a:pPr>
            <a:r>
              <a:rPr lang="en-US" sz="24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Cooperatives</a:t>
            </a:r>
          </a:p>
          <a:p>
            <a:pPr lvl="1">
              <a:lnSpc>
                <a:spcPct val="150000"/>
              </a:lnSpc>
            </a:pPr>
            <a:r>
              <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Investor-owned </a:t>
            </a:r>
            <a:r>
              <a:rPr lang="en-US" sz="24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Utilities</a:t>
            </a:r>
            <a:endPar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lvl="1">
              <a:lnSpc>
                <a:spcPct val="150000"/>
              </a:lnSpc>
            </a:pPr>
            <a:r>
              <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Large Industrial Companies</a:t>
            </a:r>
          </a:p>
          <a:p>
            <a:pPr lvl="1">
              <a:lnSpc>
                <a:spcPct val="150000"/>
              </a:lnSpc>
            </a:pPr>
            <a:r>
              <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Municipal Systems</a:t>
            </a:r>
          </a:p>
          <a:p>
            <a:pPr lvl="1">
              <a:lnSpc>
                <a:spcPct val="150000"/>
              </a:lnSpc>
            </a:pPr>
            <a:r>
              <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Santee Cooper</a:t>
            </a:r>
          </a:p>
          <a:p>
            <a:pPr lvl="1">
              <a:lnSpc>
                <a:spcPct val="150000"/>
              </a:lnSpc>
            </a:pPr>
            <a:r>
              <a:rPr lang="en-US" sz="24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SC </a:t>
            </a:r>
            <a:r>
              <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Department of Health and Environmental </a:t>
            </a:r>
            <a:r>
              <a:rPr lang="en-US" sz="24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Control</a:t>
            </a:r>
          </a:p>
          <a:p>
            <a:pPr lvl="1">
              <a:lnSpc>
                <a:spcPct val="150000"/>
              </a:lnSpc>
            </a:pPr>
            <a:r>
              <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State Regulation of Public Utilities Review Committee staff</a:t>
            </a:r>
          </a:p>
          <a:p>
            <a:pPr lvl="1">
              <a:lnSpc>
                <a:spcPct val="150000"/>
              </a:lnSpc>
            </a:pPr>
            <a:endParaRPr lang="en-US" sz="24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marL="0" indent="0">
              <a:lnSpc>
                <a:spcPct val="150000"/>
              </a:lnSpc>
              <a:buNone/>
            </a:pPr>
            <a:endParaRPr lang="en-US" sz="1100" dirty="0">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39993" y="2971800"/>
            <a:ext cx="950607"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sp>
        <p:nvSpPr>
          <p:cNvPr id="12"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dirty="0">
                <a:solidFill>
                  <a:schemeClr val="bg1"/>
                </a:solidFill>
                <a:latin typeface="Arial" panose="020B0604020202020204" pitchFamily="34" charset="0"/>
                <a:cs typeface="Arial" panose="020B0604020202020204" pitchFamily="34" charset="0"/>
              </a:rPr>
              <a:t>PREPARED BY: OFFICE OF REGULATORY STAFF // </a:t>
            </a:r>
            <a:r>
              <a:rPr lang="en-US" sz="1050" b="1" dirty="0">
                <a:solidFill>
                  <a:schemeClr val="bg1"/>
                </a:solidFill>
                <a:latin typeface="Arial" panose="020B0604020202020204" pitchFamily="34" charset="0"/>
                <a:cs typeface="Arial" panose="020B0604020202020204" pitchFamily="34" charset="0"/>
              </a:rPr>
              <a:t>SOUTH CAROLINA STATE ENERGY PLAN</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63000" y="6271276"/>
            <a:ext cx="725619" cy="565618"/>
          </a:xfrm>
          <a:prstGeom prst="rect">
            <a:avLst/>
          </a:prstGeom>
        </p:spPr>
      </p:pic>
      <p:sp>
        <p:nvSpPr>
          <p:cNvPr id="14" name="Rectangle 13"/>
          <p:cNvSpPr/>
          <p:nvPr/>
        </p:nvSpPr>
        <p:spPr>
          <a:xfrm>
            <a:off x="0"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5" name="Rectangle 14"/>
          <p:cNvSpPr/>
          <p:nvPr/>
        </p:nvSpPr>
        <p:spPr>
          <a:xfrm>
            <a:off x="8534400" y="6313674"/>
            <a:ext cx="385042"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3</a:t>
            </a:r>
            <a:endParaRPr lang="en-US" sz="2800" b="1" dirty="0">
              <a:solidFill>
                <a:srgbClr val="5A5A5A"/>
              </a:solidFill>
              <a:latin typeface="Arial" panose="020B0604020202020204" pitchFamily="34" charset="0"/>
              <a:cs typeface="Arial" panose="020B0604020202020204" pitchFamily="34" charset="0"/>
            </a:endParaRPr>
          </a:p>
        </p:txBody>
      </p:sp>
      <p:sp>
        <p:nvSpPr>
          <p:cNvPr id="16"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Tree>
    <p:custDataLst>
      <p:tags r:id="rId1"/>
    </p:custDataLst>
    <p:extLst>
      <p:ext uri="{BB962C8B-B14F-4D97-AF65-F5344CB8AC3E}">
        <p14:creationId xmlns:p14="http://schemas.microsoft.com/office/powerpoint/2010/main" val="313792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dirty="0">
                <a:solidFill>
                  <a:schemeClr val="bg1"/>
                </a:solidFill>
                <a:latin typeface="Arial" panose="020B0604020202020204" pitchFamily="34" charset="0"/>
                <a:cs typeface="Arial" panose="020B0604020202020204" pitchFamily="34" charset="0"/>
              </a:rPr>
              <a:t>PREPARED BY: OFFICE OF REGULATORY STAFF // </a:t>
            </a:r>
            <a:r>
              <a:rPr lang="en-US" sz="1050" b="1" dirty="0">
                <a:solidFill>
                  <a:schemeClr val="bg1"/>
                </a:solidFill>
                <a:latin typeface="Arial" panose="020B0604020202020204" pitchFamily="34" charset="0"/>
                <a:cs typeface="Arial" panose="020B0604020202020204" pitchFamily="34" charset="0"/>
              </a:rPr>
              <a:t>SOUTH CAROLINA STATE ENERGY PLAN</a:t>
            </a:r>
          </a:p>
        </p:txBody>
      </p:sp>
      <p:pic>
        <p:nvPicPr>
          <p:cNvPr id="6"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9379" b="13118"/>
          <a:stretch/>
        </p:blipFill>
        <p:spPr>
          <a:xfrm>
            <a:off x="71116" y="1385676"/>
            <a:ext cx="9030335" cy="4710324"/>
          </a:xfrm>
        </p:spPr>
      </p:pic>
      <p:sp>
        <p:nvSpPr>
          <p:cNvPr id="9" name="Title 5"/>
          <p:cNvSpPr>
            <a:spLocks noGrp="1"/>
          </p:cNvSpPr>
          <p:nvPr>
            <p:ph type="title"/>
          </p:nvPr>
        </p:nvSpPr>
        <p:spPr>
          <a:xfrm>
            <a:off x="228600" y="242676"/>
            <a:ext cx="8688949" cy="1143000"/>
          </a:xfrm>
        </p:spPr>
        <p:txBody>
          <a:bodyPr>
            <a:noAutofit/>
          </a:bodyPr>
          <a:lstStyle/>
          <a:p>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State Energy Plan Development</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63000" y="6277807"/>
            <a:ext cx="725619" cy="565618"/>
          </a:xfrm>
          <a:prstGeom prst="rect">
            <a:avLst/>
          </a:prstGeom>
        </p:spPr>
      </p:pic>
      <p:sp>
        <p:nvSpPr>
          <p:cNvPr id="13" name="Rectangle 12"/>
          <p:cNvSpPr/>
          <p:nvPr/>
        </p:nvSpPr>
        <p:spPr>
          <a:xfrm>
            <a:off x="0" y="6331131"/>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4" name="Rectangle 13"/>
          <p:cNvSpPr/>
          <p:nvPr/>
        </p:nvSpPr>
        <p:spPr>
          <a:xfrm>
            <a:off x="8534400" y="6320205"/>
            <a:ext cx="385042"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4</a:t>
            </a:r>
            <a:endParaRPr lang="en-US" sz="2800" b="1" dirty="0">
              <a:solidFill>
                <a:srgbClr val="5A5A5A"/>
              </a:solidFill>
              <a:latin typeface="Arial" panose="020B0604020202020204" pitchFamily="34" charset="0"/>
              <a:cs typeface="Arial" panose="020B0604020202020204" pitchFamily="34" charset="0"/>
            </a:endParaRPr>
          </a:p>
        </p:txBody>
      </p:sp>
      <p:sp>
        <p:nvSpPr>
          <p:cNvPr id="15" name="Title 5"/>
          <p:cNvSpPr txBox="1">
            <a:spLocks/>
          </p:cNvSpPr>
          <p:nvPr/>
        </p:nvSpPr>
        <p:spPr>
          <a:xfrm>
            <a:off x="228600" y="6010315"/>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Tree>
    <p:custDataLst>
      <p:tags r:id="rId1"/>
    </p:custDataLst>
    <p:extLst>
      <p:ext uri="{BB962C8B-B14F-4D97-AF65-F5344CB8AC3E}">
        <p14:creationId xmlns:p14="http://schemas.microsoft.com/office/powerpoint/2010/main" val="355604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5296" y="393012"/>
            <a:ext cx="8229600" cy="1143000"/>
          </a:xfrm>
        </p:spPr>
        <p:txBody>
          <a:bodyPr>
            <a:normAutofit fontScale="90000"/>
          </a:bodyPr>
          <a:lstStyle/>
          <a:p>
            <a:pPr algn="l"/>
            <a:r>
              <a:rPr lang="en-US" sz="3100" b="1" dirty="0">
                <a:solidFill>
                  <a:srgbClr val="243E91"/>
                </a:solidFill>
                <a:latin typeface="Segoe UI" panose="020B0502040204020203" pitchFamily="34" charset="0"/>
                <a:ea typeface="Segoe UI" panose="020B0502040204020203" pitchFamily="34" charset="0"/>
                <a:cs typeface="Segoe UI" panose="020B0502040204020203" pitchFamily="34" charset="0"/>
              </a:rPr>
              <a:t>Phase I</a:t>
            </a:r>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
            </a:r>
            <a:b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br>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Develop a Baseline</a:t>
            </a:r>
          </a:p>
        </p:txBody>
      </p:sp>
      <p:sp>
        <p:nvSpPr>
          <p:cNvPr id="3" name="Content Placeholder 2"/>
          <p:cNvSpPr>
            <a:spLocks noGrp="1"/>
          </p:cNvSpPr>
          <p:nvPr>
            <p:ph idx="1"/>
          </p:nvPr>
        </p:nvSpPr>
        <p:spPr>
          <a:xfrm>
            <a:off x="1066800" y="1923018"/>
            <a:ext cx="6530064" cy="4014576"/>
          </a:xfrm>
        </p:spPr>
        <p:txBody>
          <a:bodyPr>
            <a:noAutofit/>
          </a:bodyPr>
          <a:lstStyle/>
          <a:p>
            <a:pPr marL="0" indent="0">
              <a:buNone/>
            </a:pPr>
            <a:r>
              <a:rPr lang="en-US" sz="2400" b="1" dirty="0">
                <a:solidFill>
                  <a:srgbClr val="58B947"/>
                </a:solidFill>
                <a:latin typeface="Segoe UI" panose="020B0502040204020203" pitchFamily="34" charset="0"/>
                <a:ea typeface="Segoe UI" panose="020B0502040204020203" pitchFamily="34" charset="0"/>
                <a:cs typeface="Segoe UI" panose="020B0502040204020203" pitchFamily="34" charset="0"/>
              </a:rPr>
              <a:t>Determine Starting Point</a:t>
            </a:r>
          </a:p>
          <a:p>
            <a:pPr>
              <a:lnSpc>
                <a:spcPct val="150000"/>
              </a:lnSpc>
            </a:pPr>
            <a:r>
              <a:rPr lang="en-US" sz="20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Electric </a:t>
            </a: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Infrastructure</a:t>
            </a:r>
          </a:p>
          <a:p>
            <a:pPr>
              <a:lnSpc>
                <a:spcPct val="150000"/>
              </a:lnSpc>
            </a:pP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Natural Gas Infrastructure</a:t>
            </a:r>
          </a:p>
          <a:p>
            <a:pPr>
              <a:lnSpc>
                <a:spcPct val="150000"/>
              </a:lnSpc>
            </a:pP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Transportation Infrastructure</a:t>
            </a:r>
          </a:p>
          <a:p>
            <a:pPr>
              <a:lnSpc>
                <a:spcPct val="150000"/>
              </a:lnSpc>
            </a:pP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Energy Use and Resources</a:t>
            </a:r>
          </a:p>
          <a:p>
            <a:pPr>
              <a:lnSpc>
                <a:spcPct val="150000"/>
              </a:lnSpc>
            </a:pP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State and Federal Statutes/Regulations</a:t>
            </a:r>
          </a:p>
          <a:p>
            <a:pPr>
              <a:lnSpc>
                <a:spcPct val="150000"/>
              </a:lnSpc>
            </a:pPr>
            <a:r>
              <a:rPr lang="en-US" sz="2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Economic and Demographic Data</a:t>
            </a:r>
          </a:p>
        </p:txBody>
      </p:sp>
      <p:sp>
        <p:nvSpPr>
          <p:cNvPr id="2" name="TextBox 1"/>
          <p:cNvSpPr txBox="1"/>
          <p:nvPr/>
        </p:nvSpPr>
        <p:spPr>
          <a:xfrm>
            <a:off x="39993" y="2971800"/>
            <a:ext cx="950607"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7938"/>
          <a:stretch/>
        </p:blipFill>
        <p:spPr>
          <a:xfrm>
            <a:off x="8363000" y="6271276"/>
            <a:ext cx="725619" cy="565618"/>
          </a:xfrm>
          <a:prstGeom prst="rect">
            <a:avLst/>
          </a:prstGeom>
        </p:spPr>
      </p:pic>
      <p:sp>
        <p:nvSpPr>
          <p:cNvPr id="14" name="Rectangle 13"/>
          <p:cNvSpPr/>
          <p:nvPr/>
        </p:nvSpPr>
        <p:spPr>
          <a:xfrm>
            <a:off x="0"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5" name="Rectangle 14"/>
          <p:cNvSpPr/>
          <p:nvPr/>
        </p:nvSpPr>
        <p:spPr>
          <a:xfrm>
            <a:off x="8534400" y="6313674"/>
            <a:ext cx="385042"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5</a:t>
            </a:r>
            <a:endParaRPr lang="en-US" sz="2800" b="1" dirty="0">
              <a:solidFill>
                <a:srgbClr val="5A5A5A"/>
              </a:solidFill>
              <a:latin typeface="Arial" panose="020B0604020202020204" pitchFamily="34" charset="0"/>
              <a:cs typeface="Arial" panose="020B0604020202020204" pitchFamily="34" charset="0"/>
            </a:endParaRPr>
          </a:p>
        </p:txBody>
      </p:sp>
      <p:sp>
        <p:nvSpPr>
          <p:cNvPr id="16"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Tree>
    <p:custDataLst>
      <p:tags r:id="rId1"/>
    </p:custDataLst>
    <p:extLst>
      <p:ext uri="{BB962C8B-B14F-4D97-AF65-F5344CB8AC3E}">
        <p14:creationId xmlns:p14="http://schemas.microsoft.com/office/powerpoint/2010/main" val="63435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6209" y="381000"/>
            <a:ext cx="8229600" cy="1143000"/>
          </a:xfrm>
        </p:spPr>
        <p:txBody>
          <a:bodyPr>
            <a:normAutofit fontScale="90000"/>
          </a:bodyPr>
          <a:lstStyle/>
          <a:p>
            <a:pPr algn="l"/>
            <a:r>
              <a:rPr lang="en-US" sz="3100" b="1" dirty="0">
                <a:solidFill>
                  <a:srgbClr val="243E91"/>
                </a:solidFill>
                <a:latin typeface="Segoe UI" panose="020B0502040204020203" pitchFamily="34" charset="0"/>
                <a:ea typeface="Segoe UI" panose="020B0502040204020203" pitchFamily="34" charset="0"/>
                <a:cs typeface="Segoe UI" panose="020B0502040204020203" pitchFamily="34" charset="0"/>
              </a:rPr>
              <a:t>Phase I</a:t>
            </a:r>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
            </a:r>
            <a:b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br>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Collaboration</a:t>
            </a:r>
          </a:p>
        </p:txBody>
      </p:sp>
      <p:sp>
        <p:nvSpPr>
          <p:cNvPr id="3" name="Content Placeholder 2"/>
          <p:cNvSpPr>
            <a:spLocks noGrp="1"/>
          </p:cNvSpPr>
          <p:nvPr>
            <p:ph idx="1"/>
          </p:nvPr>
        </p:nvSpPr>
        <p:spPr>
          <a:xfrm>
            <a:off x="457200" y="1618329"/>
            <a:ext cx="8075307" cy="4706271"/>
          </a:xfrm>
        </p:spPr>
        <p:txBody>
          <a:bodyPr>
            <a:normAutofit fontScale="92500" lnSpcReduction="10000"/>
          </a:bodyPr>
          <a:lstStyle/>
          <a:p>
            <a:pPr marL="0" indent="0">
              <a:buNone/>
            </a:pPr>
            <a:r>
              <a:rPr lang="en-US" sz="2300" b="1" dirty="0">
                <a:solidFill>
                  <a:srgbClr val="58B947"/>
                </a:solidFill>
                <a:latin typeface="Segoe UI" panose="020B0502040204020203" pitchFamily="34" charset="0"/>
                <a:ea typeface="Segoe UI" panose="020B0502040204020203" pitchFamily="34" charset="0"/>
                <a:cs typeface="Segoe UI" panose="020B0502040204020203" pitchFamily="34" charset="0"/>
              </a:rPr>
              <a:t>January 2016:</a:t>
            </a:r>
          </a:p>
          <a:p>
            <a:pPr lvl="1">
              <a:buFont typeface="Arial" panose="020B0604020202020204" pitchFamily="34" charset="0"/>
              <a:buChar char="•"/>
            </a:pPr>
            <a:r>
              <a:rPr lang="en-US" sz="23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Initial Public Engagement Sessions</a:t>
            </a:r>
          </a:p>
          <a:p>
            <a:pPr lvl="1">
              <a:buFont typeface="Arial" panose="020B0604020202020204" pitchFamily="34" charset="0"/>
              <a:buChar char="•"/>
            </a:pPr>
            <a:r>
              <a:rPr lang="en-US" sz="23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Steering Committee (1</a:t>
            </a:r>
            <a:r>
              <a:rPr lang="en-US" sz="2300" baseline="30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st</a:t>
            </a:r>
            <a:r>
              <a:rPr lang="en-US" sz="23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meeting)</a:t>
            </a:r>
          </a:p>
          <a:p>
            <a:pPr marL="0" indent="0">
              <a:buNone/>
            </a:pPr>
            <a:endParaRPr lang="en-US" sz="2300" b="1" dirty="0">
              <a:solidFill>
                <a:srgbClr val="58B947"/>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300" b="1" dirty="0">
                <a:solidFill>
                  <a:srgbClr val="58B947"/>
                </a:solidFill>
                <a:latin typeface="Segoe UI" panose="020B0502040204020203" pitchFamily="34" charset="0"/>
                <a:ea typeface="Segoe UI" panose="020B0502040204020203" pitchFamily="34" charset="0"/>
                <a:cs typeface="Segoe UI" panose="020B0502040204020203" pitchFamily="34" charset="0"/>
              </a:rPr>
              <a:t>Spring 2016: </a:t>
            </a:r>
            <a:r>
              <a:rPr lang="en-US" sz="23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Phase I (Baseline) plan development</a:t>
            </a:r>
          </a:p>
          <a:p>
            <a:pPr lvl="1">
              <a:buFont typeface="Arial" panose="020B0604020202020204" pitchFamily="34" charset="0"/>
              <a:buChar char="•"/>
            </a:pPr>
            <a:r>
              <a:rPr lang="en-US" sz="23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May/June: Phase I Subcommittee Meetings</a:t>
            </a:r>
          </a:p>
          <a:p>
            <a:pPr lvl="1">
              <a:buFont typeface="Arial" panose="020B0604020202020204" pitchFamily="34" charset="0"/>
              <a:buChar char="•"/>
            </a:pPr>
            <a:r>
              <a:rPr lang="en-US" sz="23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June: Phase I Draft released for public comment</a:t>
            </a:r>
          </a:p>
          <a:p>
            <a:pPr marL="0" lvl="1" indent="0">
              <a:buNone/>
            </a:pPr>
            <a:endParaRPr lang="en-US" sz="2300" b="1" dirty="0">
              <a:solidFill>
                <a:srgbClr val="58B947"/>
              </a:solidFill>
              <a:latin typeface="Segoe UI" panose="020B0502040204020203" pitchFamily="34" charset="0"/>
              <a:ea typeface="Segoe UI" panose="020B0502040204020203" pitchFamily="34" charset="0"/>
              <a:cs typeface="Segoe UI" panose="020B0502040204020203" pitchFamily="34" charset="0"/>
            </a:endParaRPr>
          </a:p>
          <a:p>
            <a:pPr marL="0" lvl="1" indent="0">
              <a:buNone/>
            </a:pPr>
            <a:r>
              <a:rPr lang="en-US" sz="2300" b="1" dirty="0">
                <a:solidFill>
                  <a:srgbClr val="58B947"/>
                </a:solidFill>
                <a:latin typeface="Segoe UI" panose="020B0502040204020203" pitchFamily="34" charset="0"/>
                <a:ea typeface="Segoe UI" panose="020B0502040204020203" pitchFamily="34" charset="0"/>
                <a:cs typeface="Segoe UI" panose="020B0502040204020203" pitchFamily="34" charset="0"/>
              </a:rPr>
              <a:t>Summer 2016: </a:t>
            </a:r>
            <a:r>
              <a:rPr lang="en-US" sz="23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Public Engagement Sessions</a:t>
            </a:r>
          </a:p>
          <a:p>
            <a:pPr marL="400050" lvl="2" indent="0">
              <a:buNone/>
            </a:pP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June 7: Columbia SC, </a:t>
            </a:r>
            <a:r>
              <a:rPr lang="en-US"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DHEC</a:t>
            </a:r>
            <a:endPar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marL="400050" lvl="2" indent="0">
              <a:buNone/>
            </a:pPr>
            <a:r>
              <a:rPr lang="en-US"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July </a:t>
            </a: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7: Charleston SC, North Charleston City </a:t>
            </a:r>
            <a:r>
              <a:rPr lang="en-US"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Hall</a:t>
            </a:r>
            <a:endPar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marL="400050" lvl="2" indent="0">
              <a:buNone/>
            </a:pPr>
            <a:r>
              <a:rPr lang="en-US"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July </a:t>
            </a: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26: Greenville SC, Greenville Hughes Main </a:t>
            </a:r>
            <a:r>
              <a:rPr lang="en-US"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Library</a:t>
            </a:r>
            <a:endPar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marL="400050" lvl="2" indent="0">
              <a:buNone/>
            </a:pP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August 4: Florence SC, Drs. Bruce &amp; Lee Foundation </a:t>
            </a:r>
            <a:r>
              <a:rPr lang="en-US"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Library</a:t>
            </a:r>
            <a:endPar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marL="400050" lvl="2" indent="0">
              <a:buNone/>
            </a:pPr>
            <a:r>
              <a:rPr lang="en-US" sz="16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August 9: Beaufort SC, Technical College of the </a:t>
            </a:r>
            <a:r>
              <a:rPr lang="en-US" sz="1600"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Lowcountry</a:t>
            </a:r>
            <a:endParaRPr lang="en-US" sz="1600" dirty="0"/>
          </a:p>
        </p:txBody>
      </p:sp>
      <p:sp>
        <p:nvSpPr>
          <p:cNvPr id="12"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dirty="0">
                <a:solidFill>
                  <a:schemeClr val="bg1"/>
                </a:solidFill>
                <a:latin typeface="Arial" panose="020B0604020202020204" pitchFamily="34" charset="0"/>
                <a:cs typeface="Arial" panose="020B0604020202020204" pitchFamily="34" charset="0"/>
              </a:rPr>
              <a:t>PREPARED BY: OFFICE OF REGULATORY STAFF // </a:t>
            </a:r>
            <a:r>
              <a:rPr lang="en-US" sz="1050" b="1" dirty="0">
                <a:solidFill>
                  <a:schemeClr val="bg1"/>
                </a:solidFill>
                <a:latin typeface="Arial" panose="020B0604020202020204" pitchFamily="34" charset="0"/>
                <a:cs typeface="Arial" panose="020B0604020202020204" pitchFamily="34" charset="0"/>
              </a:rPr>
              <a:t>SOUTH CAROLINA STATE ENERGY PLAN</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7938"/>
          <a:stretch/>
        </p:blipFill>
        <p:spPr>
          <a:xfrm>
            <a:off x="8363000" y="6284339"/>
            <a:ext cx="725619" cy="565618"/>
          </a:xfrm>
          <a:prstGeom prst="rect">
            <a:avLst/>
          </a:prstGeom>
        </p:spPr>
      </p:pic>
      <p:sp>
        <p:nvSpPr>
          <p:cNvPr id="10" name="Rectangle 9"/>
          <p:cNvSpPr/>
          <p:nvPr/>
        </p:nvSpPr>
        <p:spPr>
          <a:xfrm>
            <a:off x="0" y="6337663"/>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4" name="Rectangle 13"/>
          <p:cNvSpPr/>
          <p:nvPr/>
        </p:nvSpPr>
        <p:spPr>
          <a:xfrm>
            <a:off x="8534400" y="6326737"/>
            <a:ext cx="385042"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6</a:t>
            </a:r>
            <a:endParaRPr lang="en-US" sz="2800" b="1" dirty="0">
              <a:solidFill>
                <a:srgbClr val="5A5A5A"/>
              </a:solidFill>
              <a:latin typeface="Arial" panose="020B0604020202020204" pitchFamily="34" charset="0"/>
              <a:cs typeface="Arial" panose="020B0604020202020204" pitchFamily="34" charset="0"/>
            </a:endParaRPr>
          </a:p>
        </p:txBody>
      </p:sp>
      <p:sp>
        <p:nvSpPr>
          <p:cNvPr id="15" name="Title 5"/>
          <p:cNvSpPr txBox="1">
            <a:spLocks/>
          </p:cNvSpPr>
          <p:nvPr/>
        </p:nvSpPr>
        <p:spPr>
          <a:xfrm>
            <a:off x="228600" y="6016847"/>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Tree>
    <p:custDataLst>
      <p:tags r:id="rId1"/>
    </p:custDataLst>
    <p:extLst>
      <p:ext uri="{BB962C8B-B14F-4D97-AF65-F5344CB8AC3E}">
        <p14:creationId xmlns:p14="http://schemas.microsoft.com/office/powerpoint/2010/main" val="27489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SC </a:t>
            </a:r>
            <a:r>
              <a:rPr lang="en-US" b="1" dirty="0" smtClean="0">
                <a:solidFill>
                  <a:srgbClr val="243E91"/>
                </a:solidFill>
                <a:latin typeface="Segoe UI" panose="020B0502040204020203" pitchFamily="34" charset="0"/>
                <a:ea typeface="Segoe UI" panose="020B0502040204020203" pitchFamily="34" charset="0"/>
                <a:cs typeface="Segoe UI" panose="020B0502040204020203" pitchFamily="34" charset="0"/>
              </a:rPr>
              <a:t>Generation and Allocation</a:t>
            </a:r>
            <a:endPar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645" y="2346184"/>
            <a:ext cx="4319797" cy="3657600"/>
          </a:xfrm>
          <a:prstGeom prst="rect">
            <a:avLst/>
          </a:prstGeom>
        </p:spPr>
      </p:pic>
      <p:sp>
        <p:nvSpPr>
          <p:cNvPr id="3" name="Text Placeholder 2"/>
          <p:cNvSpPr>
            <a:spLocks noGrp="1"/>
          </p:cNvSpPr>
          <p:nvPr>
            <p:ph type="body" idx="1"/>
          </p:nvPr>
        </p:nvSpPr>
        <p:spPr>
          <a:xfrm>
            <a:off x="4949594" y="1572676"/>
            <a:ext cx="4040188" cy="639762"/>
          </a:xfrm>
        </p:spPr>
        <p:txBody>
          <a:bodyPr/>
          <a:lstStyle/>
          <a:p>
            <a:pPr algn="ctr"/>
            <a:r>
              <a:rPr lang="en-US" dirty="0">
                <a:solidFill>
                  <a:srgbClr val="58BA47"/>
                </a:solidFill>
                <a:latin typeface="Segoe UI" panose="020B0502040204020203" pitchFamily="34" charset="0"/>
                <a:ea typeface="Segoe UI" panose="020B0502040204020203" pitchFamily="34" charset="0"/>
                <a:cs typeface="Segoe UI" panose="020B0502040204020203" pitchFamily="34" charset="0"/>
              </a:rPr>
              <a:t>2015 </a:t>
            </a:r>
            <a:r>
              <a:rPr lang="en-US" dirty="0" smtClean="0">
                <a:solidFill>
                  <a:srgbClr val="58BA47"/>
                </a:solidFill>
                <a:latin typeface="Segoe UI" panose="020B0502040204020203" pitchFamily="34" charset="0"/>
                <a:ea typeface="Segoe UI" panose="020B0502040204020203" pitchFamily="34" charset="0"/>
                <a:cs typeface="Segoe UI" panose="020B0502040204020203" pitchFamily="34" charset="0"/>
              </a:rPr>
              <a:t>Pro Rata Share</a:t>
            </a:r>
            <a:endParaRPr lang="en-US" dirty="0">
              <a:solidFill>
                <a:srgbClr val="58BA47"/>
              </a:solidFill>
              <a:latin typeface="Segoe UI" panose="020B0502040204020203" pitchFamily="34" charset="0"/>
              <a:ea typeface="Segoe UI" panose="020B0502040204020203" pitchFamily="34" charset="0"/>
              <a:cs typeface="Segoe UI" panose="020B0502040204020203" pitchFamily="34" charset="0"/>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7938"/>
          <a:stretch/>
        </p:blipFill>
        <p:spPr>
          <a:xfrm>
            <a:off x="8363000" y="6271276"/>
            <a:ext cx="725619" cy="565618"/>
          </a:xfrm>
          <a:prstGeom prst="rect">
            <a:avLst/>
          </a:prstGeom>
        </p:spPr>
      </p:pic>
      <p:sp>
        <p:nvSpPr>
          <p:cNvPr id="12" name="Rectangle 11"/>
          <p:cNvSpPr/>
          <p:nvPr/>
        </p:nvSpPr>
        <p:spPr>
          <a:xfrm>
            <a:off x="0"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3" name="Rectangle 12"/>
          <p:cNvSpPr/>
          <p:nvPr/>
        </p:nvSpPr>
        <p:spPr>
          <a:xfrm>
            <a:off x="8534400" y="6313674"/>
            <a:ext cx="385042"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7</a:t>
            </a:r>
            <a:endParaRPr lang="en-US" sz="2800" b="1" dirty="0">
              <a:solidFill>
                <a:srgbClr val="5A5A5A"/>
              </a:solidFill>
              <a:latin typeface="Arial" panose="020B0604020202020204" pitchFamily="34" charset="0"/>
              <a:cs typeface="Arial" panose="020B0604020202020204" pitchFamily="34" charset="0"/>
            </a:endParaRPr>
          </a:p>
        </p:txBody>
      </p:sp>
      <p:sp>
        <p:nvSpPr>
          <p:cNvPr id="14"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680" y="2146106"/>
            <a:ext cx="4346671" cy="3912004"/>
          </a:xfrm>
          <a:prstGeom prst="rect">
            <a:avLst/>
          </a:prstGeom>
        </p:spPr>
      </p:pic>
      <p:sp>
        <p:nvSpPr>
          <p:cNvPr id="5" name="Text Placeholder 4"/>
          <p:cNvSpPr>
            <a:spLocks noGrp="1"/>
          </p:cNvSpPr>
          <p:nvPr>
            <p:ph type="body" sz="quarter" idx="3"/>
          </p:nvPr>
        </p:nvSpPr>
        <p:spPr>
          <a:xfrm>
            <a:off x="602923" y="1549497"/>
            <a:ext cx="3581400" cy="639762"/>
          </a:xfrm>
        </p:spPr>
        <p:txBody>
          <a:bodyPr/>
          <a:lstStyle/>
          <a:p>
            <a:pPr algn="ctr"/>
            <a:r>
              <a:rPr lang="en-US" dirty="0">
                <a:solidFill>
                  <a:srgbClr val="58BA47"/>
                </a:solidFill>
                <a:latin typeface="Segoe UI" panose="020B0502040204020203" pitchFamily="34" charset="0"/>
                <a:ea typeface="Segoe UI" panose="020B0502040204020203" pitchFamily="34" charset="0"/>
                <a:cs typeface="Segoe UI" panose="020B0502040204020203" pitchFamily="34" charset="0"/>
              </a:rPr>
              <a:t>2015 </a:t>
            </a:r>
            <a:r>
              <a:rPr lang="en-US" dirty="0" smtClean="0">
                <a:solidFill>
                  <a:srgbClr val="58BA47"/>
                </a:solidFill>
                <a:latin typeface="Segoe UI" panose="020B0502040204020203" pitchFamily="34" charset="0"/>
                <a:ea typeface="Segoe UI" panose="020B0502040204020203" pitchFamily="34" charset="0"/>
                <a:cs typeface="Segoe UI" panose="020B0502040204020203" pitchFamily="34" charset="0"/>
              </a:rPr>
              <a:t>Generation </a:t>
            </a:r>
            <a:endParaRPr lang="en-US" dirty="0">
              <a:solidFill>
                <a:srgbClr val="58BA47"/>
              </a:solidFill>
              <a:latin typeface="Segoe UI" panose="020B0502040204020203" pitchFamily="34" charset="0"/>
              <a:ea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343993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4397" y="376970"/>
            <a:ext cx="8961710" cy="1143000"/>
          </a:xfrm>
        </p:spPr>
        <p:txBody>
          <a:bodyPr>
            <a:noAutofit/>
          </a:bodyPr>
          <a:lstStyle/>
          <a:p>
            <a:pPr algn="l"/>
            <a:r>
              <a:rPr lang="en-US" sz="2800" b="1" dirty="0">
                <a:solidFill>
                  <a:srgbClr val="243E91"/>
                </a:solidFill>
                <a:latin typeface="Segoe UI" panose="020B0502040204020203" pitchFamily="34" charset="0"/>
                <a:ea typeface="Segoe UI" panose="020B0502040204020203" pitchFamily="34" charset="0"/>
                <a:cs typeface="Segoe UI" panose="020B0502040204020203" pitchFamily="34" charset="0"/>
              </a:rPr>
              <a:t>Phase II </a:t>
            </a:r>
            <a: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t/>
            </a:r>
            <a:br>
              <a:rPr lang="en-US" b="1" dirty="0">
                <a:solidFill>
                  <a:srgbClr val="243E91"/>
                </a:solidFill>
                <a:latin typeface="Segoe UI" panose="020B0502040204020203" pitchFamily="34" charset="0"/>
                <a:ea typeface="Segoe UI" panose="020B0502040204020203" pitchFamily="34" charset="0"/>
                <a:cs typeface="Segoe UI" panose="020B0502040204020203" pitchFamily="34" charset="0"/>
              </a:rPr>
            </a:br>
            <a:r>
              <a:rPr lang="en-US" sz="4000" b="1" dirty="0">
                <a:solidFill>
                  <a:srgbClr val="243E91"/>
                </a:solidFill>
                <a:latin typeface="Segoe UI" panose="020B0502040204020203" pitchFamily="34" charset="0"/>
                <a:ea typeface="Segoe UI" panose="020B0502040204020203" pitchFamily="34" charset="0"/>
                <a:cs typeface="Segoe UI" panose="020B0502040204020203" pitchFamily="34" charset="0"/>
              </a:rPr>
              <a:t>Policy Recommendations</a:t>
            </a:r>
          </a:p>
        </p:txBody>
      </p:sp>
      <p:sp>
        <p:nvSpPr>
          <p:cNvPr id="3" name="Content Placeholder 2"/>
          <p:cNvSpPr>
            <a:spLocks noGrp="1"/>
          </p:cNvSpPr>
          <p:nvPr>
            <p:ph idx="1"/>
          </p:nvPr>
        </p:nvSpPr>
        <p:spPr>
          <a:xfrm>
            <a:off x="1064623" y="1770516"/>
            <a:ext cx="6934201" cy="3828932"/>
          </a:xfrm>
        </p:spPr>
        <p:txBody>
          <a:bodyPr>
            <a:noAutofit/>
          </a:bodyPr>
          <a:lstStyle/>
          <a:p>
            <a:pPr marL="0" indent="0">
              <a:buNone/>
            </a:pPr>
            <a:r>
              <a:rPr lang="en-US" sz="2400" b="1" dirty="0">
                <a:solidFill>
                  <a:srgbClr val="58B947"/>
                </a:solidFill>
                <a:latin typeface="Segoe UI" panose="020B0502040204020203" pitchFamily="34" charset="0"/>
                <a:ea typeface="Segoe UI" panose="020B0502040204020203" pitchFamily="34" charset="0"/>
                <a:cs typeface="Segoe UI" panose="020B0502040204020203" pitchFamily="34" charset="0"/>
              </a:rPr>
              <a:t>Determine Next Steps: Where we go from here</a:t>
            </a:r>
          </a:p>
          <a:p>
            <a:pPr>
              <a:lnSpc>
                <a:spcPct val="150000"/>
              </a:lnSpc>
            </a:pPr>
            <a:r>
              <a:rPr lang="en-US" sz="21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Electric and Natural Gas Resource Planning</a:t>
            </a:r>
          </a:p>
          <a:p>
            <a:pPr>
              <a:lnSpc>
                <a:spcPct val="150000"/>
              </a:lnSpc>
            </a:pPr>
            <a:r>
              <a:rPr lang="en-US" sz="21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Demand Side Management–Demand Response-Energy Efficiency </a:t>
            </a:r>
          </a:p>
          <a:p>
            <a:pPr>
              <a:lnSpc>
                <a:spcPct val="150000"/>
              </a:lnSpc>
            </a:pPr>
            <a:r>
              <a:rPr lang="en-US" sz="21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Environmental Justice/Economic Development</a:t>
            </a:r>
          </a:p>
          <a:p>
            <a:pPr>
              <a:lnSpc>
                <a:spcPct val="150000"/>
              </a:lnSpc>
            </a:pPr>
            <a:r>
              <a:rPr lang="en-US" sz="21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Transportation </a:t>
            </a:r>
          </a:p>
          <a:p>
            <a:pPr>
              <a:lnSpc>
                <a:spcPct val="150000"/>
              </a:lnSpc>
            </a:pPr>
            <a:r>
              <a:rPr lang="en-US" sz="21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State Government Energy Use Policy Review</a:t>
            </a:r>
          </a:p>
          <a:p>
            <a:pPr>
              <a:lnSpc>
                <a:spcPct val="150000"/>
              </a:lnSpc>
            </a:pPr>
            <a:r>
              <a:rPr lang="en-US" sz="21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Renewables</a:t>
            </a:r>
          </a:p>
        </p:txBody>
      </p:sp>
      <p:sp>
        <p:nvSpPr>
          <p:cNvPr id="2" name="TextBox 1"/>
          <p:cNvSpPr txBox="1"/>
          <p:nvPr/>
        </p:nvSpPr>
        <p:spPr>
          <a:xfrm>
            <a:off x="39993" y="2971800"/>
            <a:ext cx="950607"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7938"/>
          <a:stretch/>
        </p:blipFill>
        <p:spPr>
          <a:xfrm>
            <a:off x="8363000" y="6271276"/>
            <a:ext cx="725619" cy="565618"/>
          </a:xfrm>
          <a:prstGeom prst="rect">
            <a:avLst/>
          </a:prstGeom>
        </p:spPr>
      </p:pic>
      <p:sp>
        <p:nvSpPr>
          <p:cNvPr id="14" name="Rectangle 13"/>
          <p:cNvSpPr/>
          <p:nvPr/>
        </p:nvSpPr>
        <p:spPr>
          <a:xfrm>
            <a:off x="0" y="6324600"/>
            <a:ext cx="83058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5" name="Rectangle 14"/>
          <p:cNvSpPr/>
          <p:nvPr/>
        </p:nvSpPr>
        <p:spPr>
          <a:xfrm>
            <a:off x="8534400" y="6313674"/>
            <a:ext cx="385042" cy="523220"/>
          </a:xfrm>
          <a:prstGeom prst="rect">
            <a:avLst/>
          </a:prstGeom>
        </p:spPr>
        <p:txBody>
          <a:bodyPr wrap="none">
            <a:spAutoFit/>
          </a:bodyPr>
          <a:lstStyle/>
          <a:p>
            <a:r>
              <a:rPr lang="en-US" sz="2800" b="1" dirty="0">
                <a:solidFill>
                  <a:srgbClr val="5A5A5A"/>
                </a:solidFill>
                <a:latin typeface="Arial" panose="020B0604020202020204" pitchFamily="34" charset="0"/>
                <a:ea typeface="Segoe UI" panose="020B0502040204020203" pitchFamily="34" charset="0"/>
                <a:cs typeface="Arial" panose="020B0604020202020204" pitchFamily="34" charset="0"/>
              </a:rPr>
              <a:t>8</a:t>
            </a:r>
            <a:endParaRPr lang="en-US" sz="2800" b="1" dirty="0">
              <a:solidFill>
                <a:srgbClr val="5A5A5A"/>
              </a:solidFill>
              <a:latin typeface="Arial" panose="020B0604020202020204" pitchFamily="34" charset="0"/>
              <a:cs typeface="Arial" panose="020B0604020202020204" pitchFamily="34" charset="0"/>
            </a:endParaRPr>
          </a:p>
        </p:txBody>
      </p:sp>
      <p:sp>
        <p:nvSpPr>
          <p:cNvPr id="16" name="Title 5"/>
          <p:cNvSpPr txBox="1">
            <a:spLocks/>
          </p:cNvSpPr>
          <p:nvPr/>
        </p:nvSpPr>
        <p:spPr>
          <a:xfrm>
            <a:off x="228600" y="6003784"/>
            <a:ext cx="68398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b="1" dirty="0">
                <a:solidFill>
                  <a:schemeClr val="bg1"/>
                </a:solidFill>
                <a:latin typeface="Arial" panose="020B0604020202020204" pitchFamily="34" charset="0"/>
                <a:cs typeface="Arial" panose="020B0604020202020204" pitchFamily="34" charset="0"/>
              </a:rPr>
              <a:t>2016 SOUTH CAROLINA STATE ENERGY PLAN</a:t>
            </a:r>
          </a:p>
        </p:txBody>
      </p:sp>
    </p:spTree>
    <p:custDataLst>
      <p:tags r:id="rId1"/>
    </p:custDataLst>
    <p:extLst>
      <p:ext uri="{BB962C8B-B14F-4D97-AF65-F5344CB8AC3E}">
        <p14:creationId xmlns:p14="http://schemas.microsoft.com/office/powerpoint/2010/main" val="2026153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60CEB326FF8E4D53BC148497CE652EF1"/>
  <p:tag name="TPVERSION" val="5"/>
  <p:tag name="TPFULLVERSION" val="5.4.2.5"/>
  <p:tag name="PPTVERSION" val="16"/>
  <p:tag name="TPOS" val="2"/>
</p:tagLst>
</file>

<file path=ppt/tags/tag10.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9.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0.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9.xml><?xml version="1.0" encoding="utf-8"?>
<p:tagLst xmlns:a="http://schemas.openxmlformats.org/drawingml/2006/main" xmlns:r="http://schemas.openxmlformats.org/officeDocument/2006/relationships" xmlns:p="http://schemas.openxmlformats.org/presentationml/2006/main">
  <p:tag name="ISIMAGESASSOCIATED" val="No"/>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essionPresentationSettingsData>
  <Settings>
    <answerBulletFormat>Numeric</answerBulletFormat>
    <pointsToClock/>
    <answerNowAutoInsert>No</answerNowAutoInsert>
    <answerNowStyle>Explosion</answerNowStyle>
    <answerNowText>Answer Now</answerNowText>
    <chartColors>Use PowerPoint Color Scheme</chartColors>
    <chartType>Horizontal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1</teamScoringDecimalPlaces>
    <teamIdentificationItem/>
    <teamsLeaderBoard>5</teamsLeaderBoard>
    <teamName1/>
    <teamName2/>
    <teamName3/>
    <teamName4/>
    <teamName5/>
    <teamName6/>
    <teamName7/>
    <teamName8/>
    <teamName9/>
    <teamName10/>
    <showControlBar>Slides with EZ-VOTE Pro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Percentage</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10.xml><?xml version="1.0" encoding="utf-8"?>
<SessionSlideSettingsData>
  <Settings/>
</SessionSlideSettingsData>
</file>

<file path=customXml/item11.xml><?xml version="1.0" encoding="utf-8"?>
<CustomFieldInfoData/>
</file>

<file path=customXml/item2.xml><?xml version="1.0" encoding="utf-8"?>
<TextingSlideData/>
</file>

<file path=customXml/item3.xml><?xml version="1.0" encoding="utf-8"?>
<SessionQuestionData>
  <AllQuestions/>
</SessionQuestionData>
</file>

<file path=customXml/item4.xml><?xml version="1.0" encoding="utf-8"?>
<TeamNamesData>
  <TeamNames>
    <Team1/>
    <NewTeam1/>
    <Team2/>
    <NewTeam2/>
    <Team3/>
    <NewTeam3/>
    <Team4/>
    <NewTeam4/>
    <Team5/>
    <NewTeam5/>
    <Team6/>
    <NewTeam6/>
    <Team7/>
    <NewTeam7/>
    <Team8/>
    <NewTeam8/>
    <Team9/>
    <NewTeam9/>
    <Team10/>
    <NewTeam10/>
  </TeamNames>
</TeamNamesData>
</file>

<file path=customXml/item5.xml><?xml version="1.0" encoding="utf-8"?>
<SessionAnswerData>
  <AllAnswers/>
</SessionAnswerData>
</file>

<file path=customXml/item6.xml><?xml version="1.0" encoding="utf-8"?>
<SessionSlideMasterData>
  <SlideMaster/>
</SessionSlideMasterData>
</file>

<file path=customXml/item7.xml><?xml version="1.0" encoding="utf-8"?>
<ParticipantInfoData/>
</file>

<file path=customXml/item8.xml><?xml version="1.0" encoding="utf-8"?>
<SessionParticipantData/>
</file>

<file path=customXml/item9.xml><?xml version="1.0" encoding="utf-8"?>
<SessionResponseData/>
</file>

<file path=customXml/itemProps1.xml><?xml version="1.0" encoding="utf-8"?>
<ds:datastoreItem xmlns:ds="http://schemas.openxmlformats.org/officeDocument/2006/customXml" ds:itemID="{6C200DD1-CC1D-421F-9F4F-4FB9875A62E9}">
  <ds:schemaRefs/>
</ds:datastoreItem>
</file>

<file path=customXml/itemProps10.xml><?xml version="1.0" encoding="utf-8"?>
<ds:datastoreItem xmlns:ds="http://schemas.openxmlformats.org/officeDocument/2006/customXml" ds:itemID="{04F73816-9690-4D4F-AE4C-F252EE057841}">
  <ds:schemaRefs/>
</ds:datastoreItem>
</file>

<file path=customXml/itemProps11.xml><?xml version="1.0" encoding="utf-8"?>
<ds:datastoreItem xmlns:ds="http://schemas.openxmlformats.org/officeDocument/2006/customXml" ds:itemID="{73FBFE59-C263-4375-8B77-41B41DBF3A5F}">
  <ds:schemaRefs/>
</ds:datastoreItem>
</file>

<file path=customXml/itemProps2.xml><?xml version="1.0" encoding="utf-8"?>
<ds:datastoreItem xmlns:ds="http://schemas.openxmlformats.org/officeDocument/2006/customXml" ds:itemID="{8CA09177-C18B-443D-9196-2BFBC1F41CB5}">
  <ds:schemaRefs/>
</ds:datastoreItem>
</file>

<file path=customXml/itemProps3.xml><?xml version="1.0" encoding="utf-8"?>
<ds:datastoreItem xmlns:ds="http://schemas.openxmlformats.org/officeDocument/2006/customXml" ds:itemID="{53903CE7-7598-411F-95AA-0913ED82A52B}">
  <ds:schemaRefs/>
</ds:datastoreItem>
</file>

<file path=customXml/itemProps4.xml><?xml version="1.0" encoding="utf-8"?>
<ds:datastoreItem xmlns:ds="http://schemas.openxmlformats.org/officeDocument/2006/customXml" ds:itemID="{59CC7050-7439-48A4-BC55-6202CBBEC368}">
  <ds:schemaRefs/>
</ds:datastoreItem>
</file>

<file path=customXml/itemProps5.xml><?xml version="1.0" encoding="utf-8"?>
<ds:datastoreItem xmlns:ds="http://schemas.openxmlformats.org/officeDocument/2006/customXml" ds:itemID="{6B75D207-8093-403F-9EFD-5394FBB941E1}">
  <ds:schemaRefs/>
</ds:datastoreItem>
</file>

<file path=customXml/itemProps6.xml><?xml version="1.0" encoding="utf-8"?>
<ds:datastoreItem xmlns:ds="http://schemas.openxmlformats.org/officeDocument/2006/customXml" ds:itemID="{FED9D8C6-C163-4D8B-9ECC-B7E8D6C594E8}">
  <ds:schemaRefs/>
</ds:datastoreItem>
</file>

<file path=customXml/itemProps7.xml><?xml version="1.0" encoding="utf-8"?>
<ds:datastoreItem xmlns:ds="http://schemas.openxmlformats.org/officeDocument/2006/customXml" ds:itemID="{2A392C34-AD3E-4B6C-9282-0BE17483B004}">
  <ds:schemaRefs/>
</ds:datastoreItem>
</file>

<file path=customXml/itemProps8.xml><?xml version="1.0" encoding="utf-8"?>
<ds:datastoreItem xmlns:ds="http://schemas.openxmlformats.org/officeDocument/2006/customXml" ds:itemID="{B3AFB1F7-5549-4773-9D36-9B59EF447FAD}">
  <ds:schemaRefs/>
</ds:datastoreItem>
</file>

<file path=customXml/itemProps9.xml><?xml version="1.0" encoding="utf-8"?>
<ds:datastoreItem xmlns:ds="http://schemas.openxmlformats.org/officeDocument/2006/customXml" ds:itemID="{7DA168A6-6E62-4BF5-B8FC-9D9DA053DBA4}">
  <ds:schemaRefs/>
</ds:datastoreItem>
</file>

<file path=docProps/app.xml><?xml version="1.0" encoding="utf-8"?>
<Properties xmlns="http://schemas.openxmlformats.org/officeDocument/2006/extended-properties" xmlns:vt="http://schemas.openxmlformats.org/officeDocument/2006/docPropsVTypes">
  <TotalTime>8099</TotalTime>
  <Words>1099</Words>
  <Application>Microsoft Office PowerPoint</Application>
  <PresentationFormat>On-screen Show (4:3)</PresentationFormat>
  <Paragraphs>177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Segoe UI</vt:lpstr>
      <vt:lpstr>Segoe UI Light</vt:lpstr>
      <vt:lpstr>Segoe UI Semibold</vt:lpstr>
      <vt:lpstr>Office Theme</vt:lpstr>
      <vt:lpstr>PowerPoint Presentation</vt:lpstr>
      <vt:lpstr>Office of Regulatory Staff Energy Office</vt:lpstr>
      <vt:lpstr>Purpose of the State Energy Plan</vt:lpstr>
      <vt:lpstr>State Energy Plan Development</vt:lpstr>
      <vt:lpstr>State Energy Plan Development</vt:lpstr>
      <vt:lpstr>Phase I Develop a Baseline</vt:lpstr>
      <vt:lpstr>Phase I Collaboration</vt:lpstr>
      <vt:lpstr>SC Generation and Allocation</vt:lpstr>
      <vt:lpstr>Phase II  Policy Recommendations</vt:lpstr>
      <vt:lpstr>Phase II Policy Recommendations</vt:lpstr>
      <vt:lpstr>Integrated Resource Planning</vt:lpstr>
      <vt:lpstr>Natural Gas Infrastructure</vt:lpstr>
      <vt:lpstr>Building Codes</vt:lpstr>
      <vt:lpstr>Energy Upgrades</vt:lpstr>
      <vt:lpstr>Act 236 – Version 2.0</vt:lpstr>
      <vt:lpstr>Environmental Justice</vt:lpstr>
      <vt:lpstr>Lead by Example</vt:lpstr>
      <vt:lpstr>State Energy Efficiency</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Regulatory Staff—Energy Office</dc:title>
  <dc:creator>Jennifer Satterthwaite</dc:creator>
  <cp:lastModifiedBy>Heather Anderson</cp:lastModifiedBy>
  <cp:revision>318</cp:revision>
  <cp:lastPrinted>2017-03-01T17:22:54Z</cp:lastPrinted>
  <dcterms:created xsi:type="dcterms:W3CDTF">2015-09-24T18:42:59Z</dcterms:created>
  <dcterms:modified xsi:type="dcterms:W3CDTF">2017-04-21T19:54:04Z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ExistingPresentation">
    <vt:lpwstr>Yes</vt:lpwstr>
  </property>
  <property fmtid="{D5CDD505-2E9C-101B-9397-08002B2CF9AE}" pid="3" name="PresentationVersion">
    <vt:lpwstr>2.0</vt:lpwstr>
  </property>
  <property fmtid="{D5CDD505-2E9C-101B-9397-08002B2CF9AE}" pid="4" name="PresentationID">
    <vt:lpwstr>698c315855654379ac51b6131f1df6b8</vt:lpwstr>
  </property>
</Properties>
</file>